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Cerebri" panose="020B0604020202020204" charset="0"/>
      <p:regular r:id="rId25"/>
    </p:embeddedFont>
    <p:embeddedFont>
      <p:font typeface="Cerebri Bold"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2"/>
            <a:stretch>
              <a:fillRect/>
            </a:stretch>
          </a:blipFill>
        </p:spPr>
        <p:txBody>
          <a:bodyPr/>
          <a:lstStyle/>
          <a:p>
            <a:endParaRPr lang="en-IN"/>
          </a:p>
        </p:txBody>
      </p:sp>
      <p:sp>
        <p:nvSpPr>
          <p:cNvPr id="3" name="Freeform 3"/>
          <p:cNvSpPr/>
          <p:nvPr/>
        </p:nvSpPr>
        <p:spPr>
          <a:xfrm>
            <a:off x="0" y="-95250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3">
              <a:alphaModFix amt="15000"/>
            </a:blip>
            <a:stretch>
              <a:fillRect/>
            </a:stretch>
          </a:blipFill>
        </p:spPr>
        <p:txBody>
          <a:bodyPr/>
          <a:lstStyle/>
          <a:p>
            <a:endParaRPr lang="en-IN"/>
          </a:p>
        </p:txBody>
      </p:sp>
      <p:sp>
        <p:nvSpPr>
          <p:cNvPr id="4" name="TextBox 4"/>
          <p:cNvSpPr txBox="1"/>
          <p:nvPr/>
        </p:nvSpPr>
        <p:spPr>
          <a:xfrm>
            <a:off x="1203137" y="1338993"/>
            <a:ext cx="16056163" cy="7513765"/>
          </a:xfrm>
          <a:prstGeom prst="rect">
            <a:avLst/>
          </a:prstGeom>
        </p:spPr>
        <p:txBody>
          <a:bodyPr lIns="0" tIns="0" rIns="0" bIns="0" rtlCol="0" anchor="t">
            <a:spAutoFit/>
          </a:bodyPr>
          <a:lstStyle/>
          <a:p>
            <a:pPr algn="ctr">
              <a:lnSpc>
                <a:spcPts val="7475"/>
              </a:lnSpc>
            </a:pPr>
            <a:endParaRPr/>
          </a:p>
          <a:p>
            <a:pPr algn="ctr">
              <a:lnSpc>
                <a:spcPts val="7475"/>
              </a:lnSpc>
            </a:pPr>
            <a:endParaRPr/>
          </a:p>
          <a:p>
            <a:pPr algn="ctr">
              <a:lnSpc>
                <a:spcPts val="7475"/>
              </a:lnSpc>
            </a:pPr>
            <a:r>
              <a:rPr lang="en-US" sz="5339">
                <a:solidFill>
                  <a:srgbClr val="000000"/>
                </a:solidFill>
                <a:latin typeface="Canva Sans Bold"/>
              </a:rPr>
              <a:t>Week 3 Internship Assessment – (Group-1A)</a:t>
            </a:r>
          </a:p>
          <a:p>
            <a:pPr algn="ctr">
              <a:lnSpc>
                <a:spcPts val="7475"/>
              </a:lnSpc>
            </a:pPr>
            <a:endParaRPr lang="en-US" sz="5339">
              <a:solidFill>
                <a:srgbClr val="000000"/>
              </a:solidFill>
              <a:latin typeface="Canva Sans Bold"/>
            </a:endParaRPr>
          </a:p>
          <a:p>
            <a:pPr>
              <a:lnSpc>
                <a:spcPts val="7335"/>
              </a:lnSpc>
            </a:pPr>
            <a:r>
              <a:rPr lang="en-US" sz="5239">
                <a:solidFill>
                  <a:srgbClr val="000000"/>
                </a:solidFill>
                <a:latin typeface="Canva Sans Bold"/>
              </a:rPr>
              <a:t>  Cost Optimisation Analysis: Recommending Ad Campaign Discontinuation for Superhero U Event</a:t>
            </a:r>
          </a:p>
          <a:p>
            <a:pPr algn="ctr">
              <a:lnSpc>
                <a:spcPts val="6181"/>
              </a:lnSpc>
            </a:pPr>
            <a:endParaRPr lang="en-US" sz="5239">
              <a:solidFill>
                <a:srgbClr val="000000"/>
              </a:solidFill>
              <a:latin typeface="Canva Sans Bold"/>
            </a:endParaRPr>
          </a:p>
          <a:p>
            <a:pPr algn="ctr">
              <a:lnSpc>
                <a:spcPts val="4313"/>
              </a:lnSpc>
            </a:pPr>
            <a:endParaRPr lang="en-US" sz="5239">
              <a:solidFill>
                <a:srgbClr val="000000"/>
              </a:solidFill>
              <a:latin typeface="Canva Sans Bold"/>
            </a:endParaRPr>
          </a:p>
          <a:p>
            <a:pPr algn="ctr">
              <a:lnSpc>
                <a:spcPts val="4313"/>
              </a:lnSpc>
            </a:pPr>
            <a:endParaRPr lang="en-US" sz="5239">
              <a:solidFill>
                <a:srgbClr val="000000"/>
              </a:solidFill>
              <a:latin typeface="Canva Sans Bold"/>
            </a:endParaRPr>
          </a:p>
        </p:txBody>
      </p:sp>
      <p:sp>
        <p:nvSpPr>
          <p:cNvPr id="5" name="Freeform 5"/>
          <p:cNvSpPr/>
          <p:nvPr/>
        </p:nvSpPr>
        <p:spPr>
          <a:xfrm>
            <a:off x="357587" y="354608"/>
            <a:ext cx="3740490" cy="872781"/>
          </a:xfrm>
          <a:custGeom>
            <a:avLst/>
            <a:gdLst/>
            <a:ahLst/>
            <a:cxnLst/>
            <a:rect l="l" t="t" r="r" b="b"/>
            <a:pathLst>
              <a:path w="3740490" h="872781">
                <a:moveTo>
                  <a:pt x="0" y="0"/>
                </a:moveTo>
                <a:lnTo>
                  <a:pt x="3740490" y="0"/>
                </a:lnTo>
                <a:lnTo>
                  <a:pt x="3740490" y="872781"/>
                </a:lnTo>
                <a:lnTo>
                  <a:pt x="0" y="872781"/>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1264882" y="943997"/>
            <a:ext cx="10842495" cy="5317436"/>
          </a:xfrm>
          <a:custGeom>
            <a:avLst/>
            <a:gdLst/>
            <a:ahLst/>
            <a:cxnLst/>
            <a:rect l="l" t="t" r="r" b="b"/>
            <a:pathLst>
              <a:path w="10842495" h="5317436">
                <a:moveTo>
                  <a:pt x="0" y="0"/>
                </a:moveTo>
                <a:lnTo>
                  <a:pt x="10842495" y="0"/>
                </a:lnTo>
                <a:lnTo>
                  <a:pt x="10842495" y="5317437"/>
                </a:lnTo>
                <a:lnTo>
                  <a:pt x="0" y="5317437"/>
                </a:lnTo>
                <a:lnTo>
                  <a:pt x="0" y="0"/>
                </a:lnTo>
                <a:close/>
              </a:path>
            </a:pathLst>
          </a:custGeom>
          <a:blipFill>
            <a:blip r:embed="rId3"/>
            <a:stretch>
              <a:fillRect/>
            </a:stretch>
          </a:blipFill>
        </p:spPr>
        <p:txBody>
          <a:bodyPr/>
          <a:lstStyle/>
          <a:p>
            <a:endParaRPr lang="en-IN"/>
          </a:p>
        </p:txBody>
      </p:sp>
      <p:sp>
        <p:nvSpPr>
          <p:cNvPr id="4" name="Freeform 4"/>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207818" y="156210"/>
            <a:ext cx="13367899" cy="702519"/>
          </a:xfrm>
          <a:prstGeom prst="rect">
            <a:avLst/>
          </a:prstGeom>
        </p:spPr>
        <p:txBody>
          <a:bodyPr lIns="0" tIns="0" rIns="0" bIns="0" rtlCol="0" anchor="t">
            <a:spAutoFit/>
          </a:bodyPr>
          <a:lstStyle/>
          <a:p>
            <a:pPr algn="ctr">
              <a:lnSpc>
                <a:spcPts val="5898"/>
              </a:lnSpc>
            </a:pPr>
            <a:r>
              <a:rPr lang="en-US" sz="4213">
                <a:solidFill>
                  <a:srgbClr val="000000"/>
                </a:solidFill>
                <a:latin typeface="Canva Sans Bold"/>
              </a:rPr>
              <a:t>Analysis of Reach and Impressions By Campaign ID</a:t>
            </a:r>
          </a:p>
        </p:txBody>
      </p:sp>
      <p:sp>
        <p:nvSpPr>
          <p:cNvPr id="6" name="TextBox 6"/>
          <p:cNvSpPr txBox="1"/>
          <p:nvPr/>
        </p:nvSpPr>
        <p:spPr>
          <a:xfrm>
            <a:off x="414671" y="6213809"/>
            <a:ext cx="17535098" cy="3987923"/>
          </a:xfrm>
          <a:prstGeom prst="rect">
            <a:avLst/>
          </a:prstGeom>
        </p:spPr>
        <p:txBody>
          <a:bodyPr lIns="0" tIns="0" rIns="0" bIns="0" rtlCol="0" anchor="t">
            <a:spAutoFit/>
          </a:bodyPr>
          <a:lstStyle/>
          <a:p>
            <a:pPr marL="592678" lvl="1" indent="-296339" algn="just">
              <a:lnSpc>
                <a:spcPts val="3843"/>
              </a:lnSpc>
              <a:buFont typeface="Arial"/>
              <a:buChar char="•"/>
            </a:pPr>
            <a:r>
              <a:rPr lang="en-US" sz="2745">
                <a:solidFill>
                  <a:srgbClr val="000000"/>
                </a:solidFill>
                <a:latin typeface="Canva Sans Bold"/>
              </a:rPr>
              <a:t>At 46,494, Campaign 2 achieved the highest Sum of Reach, representing a notable 1,719.73% increase compared to Campaign 11, which registered the lowest Sum of Reach at 2,555. Furthermore, it is observed that Sum of Reach and the total Sum of Impressions exhibit a positive correlation with each other.</a:t>
            </a:r>
          </a:p>
          <a:p>
            <a:pPr algn="just">
              <a:lnSpc>
                <a:spcPts val="4828"/>
              </a:lnSpc>
            </a:pPr>
            <a:endParaRPr lang="en-US" sz="2745">
              <a:solidFill>
                <a:srgbClr val="000000"/>
              </a:solidFill>
              <a:latin typeface="Canva Sans Bold"/>
            </a:endParaRPr>
          </a:p>
          <a:p>
            <a:pPr marL="592678" lvl="1" indent="-296339" algn="just">
              <a:lnSpc>
                <a:spcPts val="3843"/>
              </a:lnSpc>
              <a:buFont typeface="Arial"/>
              <a:buChar char="•"/>
            </a:pPr>
            <a:r>
              <a:rPr lang="en-US" sz="2745">
                <a:solidFill>
                  <a:srgbClr val="000000"/>
                </a:solidFill>
                <a:latin typeface="Canva Sans Bold"/>
              </a:rPr>
              <a:t>Campaign 2 contributed to 24.62% of the overall Sum of Reach, underscoring its substantial impact. The most significant divergence between Sum of Impressions and Sum of Reach occurred at Campaign 7, where Sum of Impressions exceeded Sum of Reach by 35,547.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4" name="Freeform 4"/>
          <p:cNvSpPr/>
          <p:nvPr/>
        </p:nvSpPr>
        <p:spPr>
          <a:xfrm>
            <a:off x="2659960" y="1840362"/>
            <a:ext cx="11715744" cy="5097595"/>
          </a:xfrm>
          <a:custGeom>
            <a:avLst/>
            <a:gdLst/>
            <a:ahLst/>
            <a:cxnLst/>
            <a:rect l="l" t="t" r="r" b="b"/>
            <a:pathLst>
              <a:path w="11715744" h="5097595">
                <a:moveTo>
                  <a:pt x="0" y="0"/>
                </a:moveTo>
                <a:lnTo>
                  <a:pt x="11715745" y="0"/>
                </a:lnTo>
                <a:lnTo>
                  <a:pt x="11715745" y="5097595"/>
                </a:lnTo>
                <a:lnTo>
                  <a:pt x="0" y="509759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7512830"/>
            <a:ext cx="15581168" cy="2937634"/>
          </a:xfrm>
          <a:prstGeom prst="rect">
            <a:avLst/>
          </a:prstGeom>
        </p:spPr>
        <p:txBody>
          <a:bodyPr lIns="0" tIns="0" rIns="0" bIns="0" rtlCol="0" anchor="t">
            <a:spAutoFit/>
          </a:bodyPr>
          <a:lstStyle/>
          <a:p>
            <a:pPr marL="452250" lvl="1" indent="-226125" algn="just">
              <a:lnSpc>
                <a:spcPts val="2932"/>
              </a:lnSpc>
              <a:buFont typeface="Arial"/>
              <a:buChar char="•"/>
            </a:pPr>
            <a:r>
              <a:rPr lang="en-US" sz="2094">
                <a:solidFill>
                  <a:srgbClr val="000000"/>
                </a:solidFill>
                <a:latin typeface="Canva Sans Bold"/>
              </a:rPr>
              <a:t>The age group 18-24 achieved the highest total Sum of Reach, reaching 101,035, with 13-17 following at 45,665 and 25-34 at 29,651.</a:t>
            </a:r>
          </a:p>
          <a:p>
            <a:pPr algn="just">
              <a:lnSpc>
                <a:spcPts val="2932"/>
              </a:lnSpc>
            </a:pPr>
            <a:endParaRPr lang="en-US" sz="2094">
              <a:solidFill>
                <a:srgbClr val="000000"/>
              </a:solidFill>
              <a:latin typeface="Canva Sans Bold"/>
            </a:endParaRPr>
          </a:p>
          <a:p>
            <a:pPr marL="452250" lvl="1" indent="-226125" algn="just">
              <a:lnSpc>
                <a:spcPts val="2932"/>
              </a:lnSpc>
              <a:buFont typeface="Arial"/>
              <a:buChar char="•"/>
            </a:pPr>
            <a:r>
              <a:rPr lang="en-US" sz="2094">
                <a:solidFill>
                  <a:srgbClr val="000000"/>
                </a:solidFill>
                <a:latin typeface="Canva Sans Bold"/>
              </a:rPr>
              <a:t>Within the age group breakdown, Campaign 6 accounted for 15.94% of the overall Sum of Reach.</a:t>
            </a:r>
          </a:p>
          <a:p>
            <a:pPr algn="just">
              <a:lnSpc>
                <a:spcPts val="2932"/>
              </a:lnSpc>
            </a:pPr>
            <a:endParaRPr lang="en-US" sz="2094">
              <a:solidFill>
                <a:srgbClr val="000000"/>
              </a:solidFill>
              <a:latin typeface="Canva Sans Bold"/>
            </a:endParaRPr>
          </a:p>
          <a:p>
            <a:pPr marL="452250" lvl="1" indent="-226125" algn="just">
              <a:lnSpc>
                <a:spcPts val="2932"/>
              </a:lnSpc>
              <a:buFont typeface="Arial"/>
              <a:buChar char="•"/>
            </a:pPr>
            <a:r>
              <a:rPr lang="en-US" sz="2094">
                <a:solidFill>
                  <a:srgbClr val="000000"/>
                </a:solidFill>
                <a:latin typeface="Canva Sans Bold"/>
              </a:rPr>
              <a:t>Regarding the average Sum of Reach, 18-24 exhibited the highest value at 10,103.50, trailed by 13-17 at 5,073.89 and 25-34 at 2,695.55.</a:t>
            </a:r>
          </a:p>
          <a:p>
            <a:pPr algn="just">
              <a:lnSpc>
                <a:spcPts val="2932"/>
              </a:lnSpc>
            </a:pPr>
            <a:endParaRPr lang="en-US" sz="2094">
              <a:solidFill>
                <a:srgbClr val="000000"/>
              </a:solidFill>
              <a:latin typeface="Canva Sans Bold"/>
            </a:endParaRPr>
          </a:p>
        </p:txBody>
      </p:sp>
      <p:sp>
        <p:nvSpPr>
          <p:cNvPr id="6" name="TextBox 6"/>
          <p:cNvSpPr txBox="1"/>
          <p:nvPr/>
        </p:nvSpPr>
        <p:spPr>
          <a:xfrm>
            <a:off x="0" y="216667"/>
            <a:ext cx="13984821" cy="1623695"/>
          </a:xfrm>
          <a:prstGeom prst="rect">
            <a:avLst/>
          </a:prstGeom>
        </p:spPr>
        <p:txBody>
          <a:bodyPr lIns="0" tIns="0" rIns="0" bIns="0" rtlCol="0" anchor="t">
            <a:spAutoFit/>
          </a:bodyPr>
          <a:lstStyle/>
          <a:p>
            <a:pPr algn="ctr">
              <a:lnSpc>
                <a:spcPts val="6580"/>
              </a:lnSpc>
            </a:pPr>
            <a:r>
              <a:rPr lang="en-US" sz="4700">
                <a:solidFill>
                  <a:srgbClr val="000000"/>
                </a:solidFill>
                <a:latin typeface="Canva Sans Bold"/>
              </a:rPr>
              <a:t>Analysis of Indivisual Campaign Reach of the </a:t>
            </a:r>
          </a:p>
          <a:p>
            <a:pPr algn="ctr">
              <a:lnSpc>
                <a:spcPts val="6580"/>
              </a:lnSpc>
            </a:pPr>
            <a:r>
              <a:rPr lang="en-US" sz="4700">
                <a:solidFill>
                  <a:srgbClr val="000000"/>
                </a:solidFill>
                <a:latin typeface="Canva Sans Bold"/>
              </a:rPr>
              <a:t>Age Group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3783126" y="2085274"/>
            <a:ext cx="10528990" cy="4623802"/>
          </a:xfrm>
          <a:custGeom>
            <a:avLst/>
            <a:gdLst/>
            <a:ahLst/>
            <a:cxnLst/>
            <a:rect l="l" t="t" r="r" b="b"/>
            <a:pathLst>
              <a:path w="10528990" h="4623802">
                <a:moveTo>
                  <a:pt x="0" y="0"/>
                </a:moveTo>
                <a:lnTo>
                  <a:pt x="10528990" y="0"/>
                </a:lnTo>
                <a:lnTo>
                  <a:pt x="10528990" y="4623802"/>
                </a:lnTo>
                <a:lnTo>
                  <a:pt x="0" y="4623802"/>
                </a:lnTo>
                <a:lnTo>
                  <a:pt x="0" y="0"/>
                </a:lnTo>
                <a:close/>
              </a:path>
            </a:pathLst>
          </a:custGeom>
          <a:blipFill>
            <a:blip r:embed="rId3"/>
            <a:stretch>
              <a:fillRect t="-5474" b="-5474"/>
            </a:stretch>
          </a:blipFill>
        </p:spPr>
        <p:txBody>
          <a:bodyPr/>
          <a:lstStyle/>
          <a:p>
            <a:endParaRPr lang="en-IN"/>
          </a:p>
        </p:txBody>
      </p:sp>
      <p:sp>
        <p:nvSpPr>
          <p:cNvPr id="4" name="Freeform 4"/>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75565"/>
            <a:ext cx="11480245"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Analysis of Amount spent for every </a:t>
            </a:r>
          </a:p>
          <a:p>
            <a:pPr algn="ctr">
              <a:lnSpc>
                <a:spcPts val="7279"/>
              </a:lnSpc>
            </a:pPr>
            <a:r>
              <a:rPr lang="en-US" sz="5199">
                <a:solidFill>
                  <a:srgbClr val="000000"/>
                </a:solidFill>
                <a:latin typeface="Canva Sans Bold"/>
              </a:rPr>
              <a:t>campaign on location</a:t>
            </a:r>
          </a:p>
        </p:txBody>
      </p:sp>
      <p:sp>
        <p:nvSpPr>
          <p:cNvPr id="6" name="TextBox 6"/>
          <p:cNvSpPr txBox="1"/>
          <p:nvPr/>
        </p:nvSpPr>
        <p:spPr>
          <a:xfrm>
            <a:off x="145473" y="6819629"/>
            <a:ext cx="17804296" cy="3191925"/>
          </a:xfrm>
          <a:prstGeom prst="rect">
            <a:avLst/>
          </a:prstGeom>
        </p:spPr>
        <p:txBody>
          <a:bodyPr lIns="0" tIns="0" rIns="0" bIns="0" rtlCol="0" anchor="t">
            <a:spAutoFit/>
          </a:bodyPr>
          <a:lstStyle/>
          <a:p>
            <a:pPr marL="557814" lvl="1" indent="-278907" algn="just">
              <a:lnSpc>
                <a:spcPts val="3617"/>
              </a:lnSpc>
              <a:buFont typeface="Arial"/>
              <a:buChar char="•"/>
            </a:pPr>
            <a:r>
              <a:rPr lang="en-US" sz="2583">
                <a:solidFill>
                  <a:srgbClr val="000000"/>
                </a:solidFill>
                <a:latin typeface="Canva Sans Bold"/>
              </a:rPr>
              <a:t>Group 1 (Australia, Canada, United Kingdom, Ghana, Nigeria, Pakistan, United States) had the highest Sum of Amount Spent in INR at 2,333.33, which was 178.51% higher than Ghana's lowest Sum of Amount Spent at 837.78 INR.</a:t>
            </a:r>
          </a:p>
          <a:p>
            <a:pPr algn="just">
              <a:lnSpc>
                <a:spcPts val="3617"/>
              </a:lnSpc>
            </a:pPr>
            <a:endParaRPr lang="en-US" sz="2583">
              <a:solidFill>
                <a:srgbClr val="000000"/>
              </a:solidFill>
              <a:latin typeface="Canva Sans Bold"/>
            </a:endParaRPr>
          </a:p>
          <a:p>
            <a:pPr marL="557814" lvl="1" indent="-278907" algn="just">
              <a:lnSpc>
                <a:spcPts val="3617"/>
              </a:lnSpc>
              <a:buFont typeface="Arial"/>
              <a:buChar char="•"/>
            </a:pPr>
            <a:r>
              <a:rPr lang="en-US" sz="2583">
                <a:solidFill>
                  <a:srgbClr val="000000"/>
                </a:solidFill>
                <a:latin typeface="Canva Sans Bold"/>
              </a:rPr>
              <a:t> Group 1 accounted for 19.30% of the total Sum of Amount Spent in INR. </a:t>
            </a:r>
          </a:p>
          <a:p>
            <a:pPr algn="just">
              <a:lnSpc>
                <a:spcPts val="3617"/>
              </a:lnSpc>
            </a:pPr>
            <a:endParaRPr lang="en-US" sz="2583">
              <a:solidFill>
                <a:srgbClr val="000000"/>
              </a:solidFill>
              <a:latin typeface="Canva Sans Bold"/>
            </a:endParaRPr>
          </a:p>
          <a:p>
            <a:pPr marL="557814" lvl="1" indent="-278907" algn="just">
              <a:lnSpc>
                <a:spcPts val="3617"/>
              </a:lnSpc>
              <a:buFont typeface="Arial"/>
              <a:buChar char="•"/>
            </a:pPr>
            <a:r>
              <a:rPr lang="en-US" sz="2583">
                <a:solidFill>
                  <a:srgbClr val="000000"/>
                </a:solidFill>
                <a:latin typeface="Canva Sans Bold"/>
              </a:rPr>
              <a:t> Across all 11 Geographies, the Sum of Amount Spent in INR ranged from 837.78 to 2,333.33.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4" name="Freeform 4"/>
          <p:cNvSpPr/>
          <p:nvPr/>
        </p:nvSpPr>
        <p:spPr>
          <a:xfrm>
            <a:off x="907099" y="1729371"/>
            <a:ext cx="8946204" cy="5240554"/>
          </a:xfrm>
          <a:custGeom>
            <a:avLst/>
            <a:gdLst/>
            <a:ahLst/>
            <a:cxnLst/>
            <a:rect l="l" t="t" r="r" b="b"/>
            <a:pathLst>
              <a:path w="8946204" h="5240554">
                <a:moveTo>
                  <a:pt x="0" y="0"/>
                </a:moveTo>
                <a:lnTo>
                  <a:pt x="8946204" y="0"/>
                </a:lnTo>
                <a:lnTo>
                  <a:pt x="8946204" y="5240554"/>
                </a:lnTo>
                <a:lnTo>
                  <a:pt x="0" y="5240554"/>
                </a:lnTo>
                <a:lnTo>
                  <a:pt x="0" y="0"/>
                </a:lnTo>
                <a:close/>
              </a:path>
            </a:pathLst>
          </a:custGeom>
          <a:blipFill>
            <a:blip r:embed="rId4"/>
            <a:stretch>
              <a:fillRect t="-4300" b="-4300"/>
            </a:stretch>
          </a:blipFill>
        </p:spPr>
        <p:txBody>
          <a:bodyPr/>
          <a:lstStyle/>
          <a:p>
            <a:endParaRPr lang="en-IN"/>
          </a:p>
        </p:txBody>
      </p:sp>
      <p:sp>
        <p:nvSpPr>
          <p:cNvPr id="5" name="TextBox 5"/>
          <p:cNvSpPr txBox="1"/>
          <p:nvPr/>
        </p:nvSpPr>
        <p:spPr>
          <a:xfrm>
            <a:off x="10330964" y="2218855"/>
            <a:ext cx="7307712" cy="4751070"/>
          </a:xfrm>
          <a:prstGeom prst="rect">
            <a:avLst/>
          </a:prstGeom>
        </p:spPr>
        <p:txBody>
          <a:bodyPr lIns="0" tIns="0" rIns="0" bIns="0" rtlCol="0" anchor="t">
            <a:spAutoFit/>
          </a:bodyPr>
          <a:lstStyle/>
          <a:p>
            <a:pPr marL="582933" lvl="1" indent="-291467" algn="just">
              <a:lnSpc>
                <a:spcPts val="3780"/>
              </a:lnSpc>
              <a:buFont typeface="Arial"/>
              <a:buChar char="•"/>
            </a:pPr>
            <a:r>
              <a:rPr lang="en-US" sz="2700">
                <a:solidFill>
                  <a:srgbClr val="000000"/>
                </a:solidFill>
                <a:ea typeface="Canva Sans Bold"/>
              </a:rPr>
              <a:t>﻿At 1595, Campaign 2 had the highest Sum of Unique Link Clicks (ULC) and was 3,525.00% higher than Campaign 3, which had the lowest Sum of Unique Link Clicks (ULC) at 44.</a:t>
            </a:r>
          </a:p>
          <a:p>
            <a:pPr algn="just">
              <a:lnSpc>
                <a:spcPts val="3780"/>
              </a:lnSpc>
            </a:pPr>
            <a:r>
              <a:rPr lang="en-US" sz="2700">
                <a:solidFill>
                  <a:srgbClr val="000000"/>
                </a:solidFill>
                <a:ea typeface="Canva Sans Bold"/>
              </a:rPr>
              <a:t>﻿﻿﻿﻿﻿﻿</a:t>
            </a:r>
          </a:p>
          <a:p>
            <a:pPr marL="582933" lvl="1" indent="-291467" algn="just">
              <a:lnSpc>
                <a:spcPts val="3780"/>
              </a:lnSpc>
              <a:buFont typeface="Arial"/>
              <a:buChar char="•"/>
            </a:pPr>
            <a:r>
              <a:rPr lang="en-US" sz="2700">
                <a:solidFill>
                  <a:srgbClr val="000000"/>
                </a:solidFill>
                <a:latin typeface="Canva Sans Bold"/>
              </a:rPr>
              <a:t>Campaign 2 accounted for 30.34% of Sum of Unique Link Clicks (ULC).﻿﻿﻿﻿﻿﻿Across all 11 Campaign ID, Sum of Unique Link Clicks (ULC) ranged from 44 to 1595.﻿﻿﻿﻿﻿</a:t>
            </a:r>
          </a:p>
        </p:txBody>
      </p:sp>
      <p:sp>
        <p:nvSpPr>
          <p:cNvPr id="6" name="TextBox 6"/>
          <p:cNvSpPr txBox="1"/>
          <p:nvPr/>
        </p:nvSpPr>
        <p:spPr>
          <a:xfrm>
            <a:off x="590861" y="407532"/>
            <a:ext cx="13393959" cy="819857"/>
          </a:xfrm>
          <a:prstGeom prst="rect">
            <a:avLst/>
          </a:prstGeom>
        </p:spPr>
        <p:txBody>
          <a:bodyPr lIns="0" tIns="0" rIns="0" bIns="0" rtlCol="0" anchor="t">
            <a:spAutoFit/>
          </a:bodyPr>
          <a:lstStyle/>
          <a:p>
            <a:pPr algn="ctr">
              <a:lnSpc>
                <a:spcPts val="6786"/>
              </a:lnSpc>
            </a:pPr>
            <a:r>
              <a:rPr lang="en-US" sz="4847">
                <a:solidFill>
                  <a:srgbClr val="000000"/>
                </a:solidFill>
                <a:latin typeface="Canva Sans Bold"/>
              </a:rPr>
              <a:t>Analysis of Sum  of ULC &amp; CPR by Campaign </a:t>
            </a:r>
          </a:p>
        </p:txBody>
      </p:sp>
      <p:sp>
        <p:nvSpPr>
          <p:cNvPr id="7" name="TextBox 7"/>
          <p:cNvSpPr txBox="1"/>
          <p:nvPr/>
        </p:nvSpPr>
        <p:spPr>
          <a:xfrm>
            <a:off x="628572" y="7436650"/>
            <a:ext cx="17030856" cy="2517194"/>
          </a:xfrm>
          <a:prstGeom prst="rect">
            <a:avLst/>
          </a:prstGeom>
        </p:spPr>
        <p:txBody>
          <a:bodyPr lIns="0" tIns="0" rIns="0" bIns="0" rtlCol="0" anchor="t">
            <a:spAutoFit/>
          </a:bodyPr>
          <a:lstStyle/>
          <a:p>
            <a:pPr marL="522356" lvl="1" indent="-261178">
              <a:lnSpc>
                <a:spcPts val="3387"/>
              </a:lnSpc>
              <a:buFont typeface="Arial"/>
              <a:buChar char="•"/>
            </a:pPr>
            <a:r>
              <a:rPr lang="en-US" sz="2419">
                <a:solidFill>
                  <a:srgbClr val="000000"/>
                </a:solidFill>
                <a:ea typeface="Canva Sans Bold"/>
              </a:rPr>
              <a:t>﻿</a:t>
            </a:r>
            <a:r>
              <a:rPr lang="en-US" sz="2419">
                <a:solidFill>
                  <a:srgbClr val="000000"/>
                </a:solidFill>
                <a:latin typeface="Canva Sans Bold"/>
              </a:rPr>
              <a:t>At 69.33, Campaign 3 had the highest Sum of Cost per Result (CPR) and was 3,182.46% higher than Campaign 6, which had the lowest Sum of Cost per Result (CPR) at 2.11. </a:t>
            </a:r>
          </a:p>
          <a:p>
            <a:pPr>
              <a:lnSpc>
                <a:spcPts val="3387"/>
              </a:lnSpc>
            </a:pPr>
            <a:endParaRPr lang="en-US" sz="2419">
              <a:solidFill>
                <a:srgbClr val="000000"/>
              </a:solidFill>
              <a:latin typeface="Canva Sans Bold"/>
            </a:endParaRPr>
          </a:p>
          <a:p>
            <a:pPr marL="522356" lvl="1" indent="-261178">
              <a:lnSpc>
                <a:spcPts val="3387"/>
              </a:lnSpc>
              <a:buFont typeface="Arial"/>
              <a:buChar char="•"/>
            </a:pPr>
            <a:r>
              <a:rPr lang="en-US" sz="2419">
                <a:solidFill>
                  <a:srgbClr val="000000"/>
                </a:solidFill>
                <a:latin typeface="Canva Sans Bold"/>
              </a:rPr>
              <a:t>Campaign 3 accounted for 27.50% of Sum of Cost per Result (CPR). Across all 11 Campaign ID, Sum of Cost per Result (CPR) ranged from 2.11 to 69.33. </a:t>
            </a:r>
          </a:p>
          <a:p>
            <a:pPr>
              <a:lnSpc>
                <a:spcPts val="3387"/>
              </a:lnSpc>
            </a:pPr>
            <a:endParaRPr lang="en-US" sz="2419">
              <a:solidFill>
                <a:srgbClr val="000000"/>
              </a:solidFill>
              <a:latin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8150"/>
            <a:ext cx="19071178" cy="11641365"/>
          </a:xfrm>
          <a:custGeom>
            <a:avLst/>
            <a:gdLst/>
            <a:ahLst/>
            <a:cxnLst/>
            <a:rect l="l" t="t" r="r" b="b"/>
            <a:pathLst>
              <a:path w="19071178" h="11641365">
                <a:moveTo>
                  <a:pt x="0" y="0"/>
                </a:moveTo>
                <a:lnTo>
                  <a:pt x="19071178" y="0"/>
                </a:lnTo>
                <a:lnTo>
                  <a:pt x="19071178" y="11641365"/>
                </a:lnTo>
                <a:lnTo>
                  <a:pt x="0" y="11641365"/>
                </a:lnTo>
                <a:lnTo>
                  <a:pt x="0" y="0"/>
                </a:lnTo>
                <a:close/>
              </a:path>
            </a:pathLst>
          </a:custGeom>
          <a:blipFill>
            <a:blip r:embed="rId2">
              <a:alphaModFix amt="47000"/>
            </a:blip>
            <a:stretch>
              <a:fillRect/>
            </a:stretch>
          </a:blipFill>
        </p:spPr>
        <p:txBody>
          <a:bodyPr/>
          <a:lstStyle/>
          <a:p>
            <a:endParaRPr lang="en-IN"/>
          </a:p>
        </p:txBody>
      </p:sp>
      <p:sp>
        <p:nvSpPr>
          <p:cNvPr id="3" name="TextBox 3"/>
          <p:cNvSpPr txBox="1"/>
          <p:nvPr/>
        </p:nvSpPr>
        <p:spPr>
          <a:xfrm>
            <a:off x="1265670" y="1182160"/>
            <a:ext cx="17022330" cy="8639835"/>
          </a:xfrm>
          <a:prstGeom prst="rect">
            <a:avLst/>
          </a:prstGeom>
        </p:spPr>
        <p:txBody>
          <a:bodyPr lIns="0" tIns="0" rIns="0" bIns="0" rtlCol="0" anchor="t">
            <a:spAutoFit/>
          </a:bodyPr>
          <a:lstStyle/>
          <a:p>
            <a:pPr marL="723053" lvl="1" indent="-361527" algn="just">
              <a:lnSpc>
                <a:spcPts val="4688"/>
              </a:lnSpc>
              <a:buFont typeface="Arial"/>
              <a:buChar char="•"/>
            </a:pPr>
            <a:r>
              <a:rPr lang="en-US" sz="3349">
                <a:solidFill>
                  <a:srgbClr val="000000"/>
                </a:solidFill>
                <a:latin typeface="Canva Sans Bold"/>
              </a:rPr>
              <a:t>Campaign Performance Analysis: After a comprehensive assessment, campaigns 6 and 8 are found to have underperformed in terms of CPR, while campaigns 2 and 8 demonstrated poor CPC performance.</a:t>
            </a:r>
          </a:p>
          <a:p>
            <a:pPr algn="just">
              <a:lnSpc>
                <a:spcPts val="3081"/>
              </a:lnSpc>
            </a:pPr>
            <a:endParaRPr lang="en-US" sz="3349">
              <a:solidFill>
                <a:srgbClr val="000000"/>
              </a:solidFill>
              <a:latin typeface="Canva Sans Bold"/>
            </a:endParaRPr>
          </a:p>
          <a:p>
            <a:pPr marL="723053" lvl="1" indent="-361527" algn="just">
              <a:lnSpc>
                <a:spcPts val="4688"/>
              </a:lnSpc>
              <a:buFont typeface="Arial"/>
              <a:buChar char="•"/>
            </a:pPr>
            <a:r>
              <a:rPr lang="en-US" sz="3349">
                <a:solidFill>
                  <a:srgbClr val="000000"/>
                </a:solidFill>
                <a:latin typeface="Canva Sans Bold"/>
              </a:rPr>
              <a:t>Impression and Reach Evaluation: Campaigns 11 and 3 exhibit lower impressions and reach compared to campaigns 2 and 7.</a:t>
            </a:r>
          </a:p>
          <a:p>
            <a:pPr algn="just">
              <a:lnSpc>
                <a:spcPts val="4688"/>
              </a:lnSpc>
            </a:pPr>
            <a:endParaRPr lang="en-US" sz="3349">
              <a:solidFill>
                <a:srgbClr val="000000"/>
              </a:solidFill>
              <a:latin typeface="Canva Sans Bold"/>
            </a:endParaRPr>
          </a:p>
          <a:p>
            <a:pPr marL="723053" lvl="1" indent="-361527" algn="just">
              <a:lnSpc>
                <a:spcPts val="4688"/>
              </a:lnSpc>
              <a:buFont typeface="Arial"/>
              <a:buChar char="•"/>
            </a:pPr>
            <a:r>
              <a:rPr lang="en-US" sz="3349">
                <a:solidFill>
                  <a:srgbClr val="000000"/>
                </a:solidFill>
                <a:latin typeface="Canva Sans Bold"/>
              </a:rPr>
              <a:t>Target Demographic Engagement: Campaigns 3, 4, 10, and 11 experienced notable reach decline within age groups 13-17, 18-24, 45-54, and 55-64, indicating varied engagement rates across age segments.</a:t>
            </a:r>
          </a:p>
          <a:p>
            <a:pPr algn="just">
              <a:lnSpc>
                <a:spcPts val="4688"/>
              </a:lnSpc>
            </a:pPr>
            <a:endParaRPr lang="en-US" sz="3349">
              <a:solidFill>
                <a:srgbClr val="000000"/>
              </a:solidFill>
              <a:latin typeface="Canva Sans Bold"/>
            </a:endParaRPr>
          </a:p>
          <a:p>
            <a:pPr marL="723053" lvl="1" indent="-361527" algn="just">
              <a:lnSpc>
                <a:spcPts val="4688"/>
              </a:lnSpc>
              <a:buFont typeface="Arial"/>
              <a:buChar char="•"/>
            </a:pPr>
            <a:r>
              <a:rPr lang="en-US" sz="3349">
                <a:solidFill>
                  <a:srgbClr val="000000"/>
                </a:solidFill>
                <a:latin typeface="Canva Sans Bold"/>
              </a:rPr>
              <a:t>Budget Allocation Insights: The distribution of the budget reveals Campaign 5 with the minimum funds outperforming Campaign 3 in Ghana. Campaigns 9 and 10 achieved exceptional results despite comparatively smaller budgets, highlighting strategic planning's role.</a:t>
            </a:r>
          </a:p>
        </p:txBody>
      </p:sp>
      <p:sp>
        <p:nvSpPr>
          <p:cNvPr id="4" name="Freeform 4"/>
          <p:cNvSpPr/>
          <p:nvPr/>
        </p:nvSpPr>
        <p:spPr>
          <a:xfrm>
            <a:off x="13984821" y="73930"/>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517119" y="-95250"/>
            <a:ext cx="2727960" cy="935096"/>
          </a:xfrm>
          <a:prstGeom prst="rect">
            <a:avLst/>
          </a:prstGeom>
        </p:spPr>
        <p:txBody>
          <a:bodyPr lIns="0" tIns="0" rIns="0" bIns="0" rtlCol="0" anchor="t">
            <a:spAutoFit/>
          </a:bodyPr>
          <a:lstStyle/>
          <a:p>
            <a:pPr algn="ctr">
              <a:lnSpc>
                <a:spcPts val="7784"/>
              </a:lnSpc>
            </a:pPr>
            <a:r>
              <a:rPr lang="en-US" sz="5560">
                <a:solidFill>
                  <a:srgbClr val="000000"/>
                </a:solidFill>
                <a:latin typeface="Canva Sans Bold"/>
              </a:rPr>
              <a:t>Insights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8150"/>
            <a:ext cx="19071178" cy="11641365"/>
          </a:xfrm>
          <a:custGeom>
            <a:avLst/>
            <a:gdLst/>
            <a:ahLst/>
            <a:cxnLst/>
            <a:rect l="l" t="t" r="r" b="b"/>
            <a:pathLst>
              <a:path w="19071178" h="11641365">
                <a:moveTo>
                  <a:pt x="0" y="0"/>
                </a:moveTo>
                <a:lnTo>
                  <a:pt x="19071178" y="0"/>
                </a:lnTo>
                <a:lnTo>
                  <a:pt x="19071178" y="11641365"/>
                </a:lnTo>
                <a:lnTo>
                  <a:pt x="0" y="11641365"/>
                </a:lnTo>
                <a:lnTo>
                  <a:pt x="0" y="0"/>
                </a:lnTo>
                <a:close/>
              </a:path>
            </a:pathLst>
          </a:custGeom>
          <a:blipFill>
            <a:blip r:embed="rId2">
              <a:alphaModFix amt="47000"/>
            </a:blip>
            <a:stretch>
              <a:fillRect/>
            </a:stretch>
          </a:blipFill>
        </p:spPr>
        <p:txBody>
          <a:bodyPr/>
          <a:lstStyle/>
          <a:p>
            <a:endParaRPr lang="en-IN"/>
          </a:p>
        </p:txBody>
      </p:sp>
      <p:sp>
        <p:nvSpPr>
          <p:cNvPr id="3" name="TextBox 3"/>
          <p:cNvSpPr txBox="1"/>
          <p:nvPr/>
        </p:nvSpPr>
        <p:spPr>
          <a:xfrm>
            <a:off x="694606" y="2954914"/>
            <a:ext cx="16230600" cy="6778906"/>
          </a:xfrm>
          <a:prstGeom prst="rect">
            <a:avLst/>
          </a:prstGeom>
        </p:spPr>
        <p:txBody>
          <a:bodyPr lIns="0" tIns="0" rIns="0" bIns="0" rtlCol="0" anchor="t">
            <a:spAutoFit/>
          </a:bodyPr>
          <a:lstStyle/>
          <a:p>
            <a:pPr marL="753259" lvl="1" indent="-376629" algn="just">
              <a:lnSpc>
                <a:spcPts val="4884"/>
              </a:lnSpc>
              <a:buFont typeface="Arial"/>
              <a:buChar char="•"/>
            </a:pPr>
            <a:r>
              <a:rPr lang="en-US" sz="3488">
                <a:solidFill>
                  <a:srgbClr val="000000"/>
                </a:solidFill>
                <a:latin typeface="Canva Sans"/>
              </a:rPr>
              <a:t>Campaign Removal Consideration: Campaign 3's high CPR and inefficient resource utilization make its removal justifiable. On the other hand, retaining Campaign 11 might be prudent if its performance aligns better with specific goals and delivers more congruent outcomes. </a:t>
            </a:r>
          </a:p>
          <a:p>
            <a:pPr algn="just">
              <a:lnSpc>
                <a:spcPts val="4884"/>
              </a:lnSpc>
            </a:pPr>
            <a:endParaRPr lang="en-US" sz="3488">
              <a:solidFill>
                <a:srgbClr val="000000"/>
              </a:solidFill>
              <a:latin typeface="Canva Sans"/>
            </a:endParaRPr>
          </a:p>
          <a:p>
            <a:pPr marL="753259" lvl="1" indent="-376629" algn="just">
              <a:lnSpc>
                <a:spcPts val="4884"/>
              </a:lnSpc>
              <a:buFont typeface="Arial"/>
              <a:buChar char="•"/>
            </a:pPr>
            <a:r>
              <a:rPr lang="en-US" sz="3488">
                <a:solidFill>
                  <a:srgbClr val="000000"/>
                </a:solidFill>
                <a:latin typeface="Canva Sans"/>
              </a:rPr>
              <a:t>These findings emphasize the significance of strategic planning, target audience alignment, and performance metrics in campaign success, suggesting that budget size alone does not dictate triumph. </a:t>
            </a:r>
          </a:p>
          <a:p>
            <a:pPr algn="just">
              <a:lnSpc>
                <a:spcPts val="4884"/>
              </a:lnSpc>
            </a:pPr>
            <a:endParaRPr lang="en-US" sz="3488">
              <a:solidFill>
                <a:srgbClr val="000000"/>
              </a:solidFill>
              <a:latin typeface="Canva Sans"/>
            </a:endParaRPr>
          </a:p>
          <a:p>
            <a:pPr algn="just">
              <a:lnSpc>
                <a:spcPts val="4884"/>
              </a:lnSpc>
            </a:pPr>
            <a:r>
              <a:rPr lang="en-US" sz="3488">
                <a:solidFill>
                  <a:srgbClr val="000000"/>
                </a:solidFill>
                <a:latin typeface="Canva Sans Bold"/>
              </a:rPr>
              <a:t>Therefore,</a:t>
            </a:r>
            <a:r>
              <a:rPr lang="en-US" sz="3488">
                <a:solidFill>
                  <a:srgbClr val="000000"/>
                </a:solidFill>
                <a:latin typeface="Canva Sans"/>
              </a:rPr>
              <a:t> </a:t>
            </a:r>
            <a:r>
              <a:rPr lang="en-US" sz="3488">
                <a:solidFill>
                  <a:srgbClr val="000000"/>
                </a:solidFill>
                <a:latin typeface="Canva Sans Bold"/>
              </a:rPr>
              <a:t>removing campaigns 3 and 11 could lead to cost reduction without compromising overall effectiveness</a:t>
            </a:r>
            <a:r>
              <a:rPr lang="en-US" sz="3488">
                <a:solidFill>
                  <a:srgbClr val="000000"/>
                </a:solidFill>
                <a:latin typeface="Canva Sans"/>
              </a:rPr>
              <a:t>.</a:t>
            </a:r>
          </a:p>
        </p:txBody>
      </p:sp>
      <p:sp>
        <p:nvSpPr>
          <p:cNvPr id="4" name="Freeform 4"/>
          <p:cNvSpPr/>
          <p:nvPr/>
        </p:nvSpPr>
        <p:spPr>
          <a:xfrm>
            <a:off x="14062752" y="73930"/>
            <a:ext cx="3964948" cy="954770"/>
          </a:xfrm>
          <a:custGeom>
            <a:avLst/>
            <a:gdLst/>
            <a:ahLst/>
            <a:cxnLst/>
            <a:rect l="l" t="t" r="r" b="b"/>
            <a:pathLst>
              <a:path w="3964948" h="954770">
                <a:moveTo>
                  <a:pt x="0" y="0"/>
                </a:moveTo>
                <a:lnTo>
                  <a:pt x="3964948" y="0"/>
                </a:lnTo>
                <a:lnTo>
                  <a:pt x="3964948" y="954770"/>
                </a:lnTo>
                <a:lnTo>
                  <a:pt x="0" y="95477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694606" y="879616"/>
            <a:ext cx="4791794" cy="935096"/>
          </a:xfrm>
          <a:prstGeom prst="rect">
            <a:avLst/>
          </a:prstGeom>
        </p:spPr>
        <p:txBody>
          <a:bodyPr wrap="square" lIns="0" tIns="0" rIns="0" bIns="0" rtlCol="0" anchor="t">
            <a:spAutoFit/>
          </a:bodyPr>
          <a:lstStyle/>
          <a:p>
            <a:pPr algn="ctr">
              <a:lnSpc>
                <a:spcPts val="7784"/>
              </a:lnSpc>
            </a:pPr>
            <a:r>
              <a:rPr lang="en-US" sz="5560" dirty="0">
                <a:solidFill>
                  <a:srgbClr val="000000"/>
                </a:solidFill>
                <a:latin typeface="Canva Sans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DF2"/>
        </a:solidFill>
        <a:effectLst/>
      </p:bgPr>
    </p:bg>
    <p:spTree>
      <p:nvGrpSpPr>
        <p:cNvPr id="1" name=""/>
        <p:cNvGrpSpPr/>
        <p:nvPr/>
      </p:nvGrpSpPr>
      <p:grpSpPr>
        <a:xfrm>
          <a:off x="0" y="0"/>
          <a:ext cx="0" cy="0"/>
          <a:chOff x="0" y="0"/>
          <a:chExt cx="0" cy="0"/>
        </a:xfrm>
      </p:grpSpPr>
      <p:sp>
        <p:nvSpPr>
          <p:cNvPr id="2" name="Freeform 2"/>
          <p:cNvSpPr/>
          <p:nvPr/>
        </p:nvSpPr>
        <p:spPr>
          <a:xfrm>
            <a:off x="-450815" y="-759233"/>
            <a:ext cx="19044237" cy="12202348"/>
          </a:xfrm>
          <a:custGeom>
            <a:avLst/>
            <a:gdLst/>
            <a:ahLst/>
            <a:cxnLst/>
            <a:rect l="l" t="t" r="r" b="b"/>
            <a:pathLst>
              <a:path w="19044237" h="12202348">
                <a:moveTo>
                  <a:pt x="0" y="0"/>
                </a:moveTo>
                <a:lnTo>
                  <a:pt x="19044237" y="0"/>
                </a:lnTo>
                <a:lnTo>
                  <a:pt x="19044237" y="12202348"/>
                </a:lnTo>
                <a:lnTo>
                  <a:pt x="0" y="12202348"/>
                </a:lnTo>
                <a:lnTo>
                  <a:pt x="0" y="0"/>
                </a:lnTo>
                <a:close/>
              </a:path>
            </a:pathLst>
          </a:custGeom>
          <a:blipFill>
            <a:blip r:embed="rId2">
              <a:alphaModFix amt="25000"/>
            </a:blip>
            <a:stretch>
              <a:fillRect l="-2799" r="-2799" b="-9873"/>
            </a:stretch>
          </a:blipFill>
        </p:spPr>
        <p:txBody>
          <a:bodyPr/>
          <a:lstStyle/>
          <a:p>
            <a:endParaRPr lang="en-IN"/>
          </a:p>
        </p:txBody>
      </p:sp>
      <p:sp>
        <p:nvSpPr>
          <p:cNvPr id="3" name="TextBox 3"/>
          <p:cNvSpPr txBox="1"/>
          <p:nvPr/>
        </p:nvSpPr>
        <p:spPr>
          <a:xfrm>
            <a:off x="5797008" y="4580702"/>
            <a:ext cx="5699760" cy="1293872"/>
          </a:xfrm>
          <a:prstGeom prst="rect">
            <a:avLst/>
          </a:prstGeom>
        </p:spPr>
        <p:txBody>
          <a:bodyPr lIns="0" tIns="0" rIns="0" bIns="0" rtlCol="0" anchor="t">
            <a:spAutoFit/>
          </a:bodyPr>
          <a:lstStyle/>
          <a:p>
            <a:pPr algn="ctr">
              <a:lnSpc>
                <a:spcPts val="10584"/>
              </a:lnSpc>
            </a:pPr>
            <a:r>
              <a:rPr lang="en-US" sz="7560">
                <a:solidFill>
                  <a:srgbClr val="272D32"/>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6964"/>
            <a:ext cx="18738634" cy="11641146"/>
          </a:xfrm>
          <a:custGeom>
            <a:avLst/>
            <a:gdLst/>
            <a:ahLst/>
            <a:cxnLst/>
            <a:rect l="l" t="t" r="r" b="b"/>
            <a:pathLst>
              <a:path w="18738634" h="11641146">
                <a:moveTo>
                  <a:pt x="0" y="0"/>
                </a:moveTo>
                <a:lnTo>
                  <a:pt x="18738634" y="0"/>
                </a:lnTo>
                <a:lnTo>
                  <a:pt x="18738634" y="11641146"/>
                </a:lnTo>
                <a:lnTo>
                  <a:pt x="0" y="11641146"/>
                </a:lnTo>
                <a:lnTo>
                  <a:pt x="0" y="0"/>
                </a:lnTo>
                <a:close/>
              </a:path>
            </a:pathLst>
          </a:custGeom>
          <a:blipFill>
            <a:blip r:embed="rId2">
              <a:alphaModFix amt="16000"/>
            </a:blip>
            <a:stretch>
              <a:fillRect t="-674" r="-2243" b="-9046"/>
            </a:stretch>
          </a:blipFill>
        </p:spPr>
        <p:txBody>
          <a:bodyPr/>
          <a:lstStyle/>
          <a:p>
            <a:endParaRPr lang="en-IN"/>
          </a:p>
        </p:txBody>
      </p:sp>
      <p:sp>
        <p:nvSpPr>
          <p:cNvPr id="3" name="Freeform 3"/>
          <p:cNvSpPr/>
          <p:nvPr/>
        </p:nvSpPr>
        <p:spPr>
          <a:xfrm>
            <a:off x="10514868" y="-371340"/>
            <a:ext cx="9448503" cy="10658340"/>
          </a:xfrm>
          <a:custGeom>
            <a:avLst/>
            <a:gdLst/>
            <a:ahLst/>
            <a:cxnLst/>
            <a:rect l="l" t="t" r="r" b="b"/>
            <a:pathLst>
              <a:path w="9448503" h="10658340">
                <a:moveTo>
                  <a:pt x="0" y="0"/>
                </a:moveTo>
                <a:lnTo>
                  <a:pt x="9448503" y="0"/>
                </a:lnTo>
                <a:lnTo>
                  <a:pt x="9448503" y="10658340"/>
                </a:lnTo>
                <a:lnTo>
                  <a:pt x="0" y="10658340"/>
                </a:lnTo>
                <a:lnTo>
                  <a:pt x="0" y="0"/>
                </a:lnTo>
                <a:close/>
              </a:path>
            </a:pathLst>
          </a:custGeom>
          <a:blipFill>
            <a:blip r:embed="rId3"/>
            <a:stretch>
              <a:fillRect l="-47196" r="-22010"/>
            </a:stretch>
          </a:blipFill>
        </p:spPr>
        <p:txBody>
          <a:bodyPr/>
          <a:lstStyle/>
          <a:p>
            <a:endParaRPr lang="en-IN"/>
          </a:p>
        </p:txBody>
      </p:sp>
      <p:sp>
        <p:nvSpPr>
          <p:cNvPr id="4" name="TextBox 4"/>
          <p:cNvSpPr txBox="1"/>
          <p:nvPr/>
        </p:nvSpPr>
        <p:spPr>
          <a:xfrm>
            <a:off x="457200" y="923925"/>
            <a:ext cx="7306440" cy="1002666"/>
          </a:xfrm>
          <a:prstGeom prst="rect">
            <a:avLst/>
          </a:prstGeom>
        </p:spPr>
        <p:txBody>
          <a:bodyPr wrap="square" lIns="0" tIns="0" rIns="0" bIns="0" rtlCol="0" anchor="t">
            <a:spAutoFit/>
          </a:bodyPr>
          <a:lstStyle/>
          <a:p>
            <a:pPr algn="ctr">
              <a:lnSpc>
                <a:spcPts val="8259"/>
              </a:lnSpc>
              <a:spcBef>
                <a:spcPct val="0"/>
              </a:spcBef>
            </a:pPr>
            <a:r>
              <a:rPr lang="en-US" sz="5899" dirty="0">
                <a:solidFill>
                  <a:srgbClr val="000000"/>
                </a:solidFill>
                <a:latin typeface="Canva Sans Bold"/>
              </a:rPr>
              <a:t>Team Introduction</a:t>
            </a:r>
          </a:p>
        </p:txBody>
      </p:sp>
      <p:sp>
        <p:nvSpPr>
          <p:cNvPr id="5" name="TextBox 5"/>
          <p:cNvSpPr txBox="1"/>
          <p:nvPr/>
        </p:nvSpPr>
        <p:spPr>
          <a:xfrm>
            <a:off x="-101000" y="2741709"/>
            <a:ext cx="7036333" cy="631135"/>
          </a:xfrm>
          <a:prstGeom prst="rect">
            <a:avLst/>
          </a:prstGeom>
        </p:spPr>
        <p:txBody>
          <a:bodyPr wrap="square" lIns="0" tIns="0" rIns="0" bIns="0" rtlCol="0" anchor="t">
            <a:spAutoFit/>
          </a:bodyPr>
          <a:lstStyle/>
          <a:p>
            <a:pPr algn="ctr">
              <a:lnSpc>
                <a:spcPts val="5166"/>
              </a:lnSpc>
            </a:pPr>
            <a:r>
              <a:rPr lang="en-US" sz="3690" dirty="0">
                <a:solidFill>
                  <a:srgbClr val="000000"/>
                </a:solidFill>
                <a:latin typeface="Cerebri Bold"/>
              </a:rPr>
              <a:t>Team Lead:</a:t>
            </a:r>
            <a:r>
              <a:rPr lang="en-US" sz="3690" dirty="0">
                <a:solidFill>
                  <a:srgbClr val="000000"/>
                </a:solidFill>
                <a:latin typeface="Cerebri"/>
              </a:rPr>
              <a:t> Ankita Datta</a:t>
            </a:r>
          </a:p>
        </p:txBody>
      </p:sp>
      <p:sp>
        <p:nvSpPr>
          <p:cNvPr id="6" name="TextBox 6"/>
          <p:cNvSpPr txBox="1"/>
          <p:nvPr/>
        </p:nvSpPr>
        <p:spPr>
          <a:xfrm>
            <a:off x="654678" y="3601444"/>
            <a:ext cx="3997937" cy="638472"/>
          </a:xfrm>
          <a:prstGeom prst="rect">
            <a:avLst/>
          </a:prstGeom>
        </p:spPr>
        <p:txBody>
          <a:bodyPr lIns="0" tIns="0" rIns="0" bIns="0" rtlCol="0" anchor="t">
            <a:spAutoFit/>
          </a:bodyPr>
          <a:lstStyle/>
          <a:p>
            <a:pPr algn="ctr">
              <a:lnSpc>
                <a:spcPts val="5333"/>
              </a:lnSpc>
            </a:pPr>
            <a:r>
              <a:rPr lang="en-US" sz="3809" dirty="0">
                <a:solidFill>
                  <a:srgbClr val="000000"/>
                </a:solidFill>
                <a:latin typeface="Cerebri Bold"/>
              </a:rPr>
              <a:t>Team Members</a:t>
            </a:r>
          </a:p>
        </p:txBody>
      </p:sp>
      <p:sp>
        <p:nvSpPr>
          <p:cNvPr id="7" name="TextBox 7"/>
          <p:cNvSpPr txBox="1"/>
          <p:nvPr/>
        </p:nvSpPr>
        <p:spPr>
          <a:xfrm>
            <a:off x="2636116" y="4573291"/>
            <a:ext cx="5366817" cy="617418"/>
          </a:xfrm>
          <a:prstGeom prst="rect">
            <a:avLst/>
          </a:prstGeom>
        </p:spPr>
        <p:txBody>
          <a:bodyPr lIns="0" tIns="0" rIns="0" bIns="0" rtlCol="0" anchor="t">
            <a:spAutoFit/>
          </a:bodyPr>
          <a:lstStyle/>
          <a:p>
            <a:pPr algn="ctr">
              <a:lnSpc>
                <a:spcPts val="5166"/>
              </a:lnSpc>
            </a:pPr>
            <a:r>
              <a:rPr lang="en-US" sz="3690">
                <a:solidFill>
                  <a:srgbClr val="000000"/>
                </a:solidFill>
                <a:latin typeface="Cerebri"/>
              </a:rPr>
              <a:t>V L Bhanu Prakash Reddy </a:t>
            </a:r>
          </a:p>
        </p:txBody>
      </p:sp>
      <p:sp>
        <p:nvSpPr>
          <p:cNvPr id="8" name="TextBox 8"/>
          <p:cNvSpPr txBox="1"/>
          <p:nvPr/>
        </p:nvSpPr>
        <p:spPr>
          <a:xfrm>
            <a:off x="2653647" y="5466934"/>
            <a:ext cx="2727168" cy="617418"/>
          </a:xfrm>
          <a:prstGeom prst="rect">
            <a:avLst/>
          </a:prstGeom>
        </p:spPr>
        <p:txBody>
          <a:bodyPr lIns="0" tIns="0" rIns="0" bIns="0" rtlCol="0" anchor="t">
            <a:spAutoFit/>
          </a:bodyPr>
          <a:lstStyle/>
          <a:p>
            <a:pPr algn="ctr">
              <a:lnSpc>
                <a:spcPts val="5166"/>
              </a:lnSpc>
            </a:pPr>
            <a:r>
              <a:rPr lang="en-US" sz="3690">
                <a:solidFill>
                  <a:srgbClr val="000000"/>
                </a:solidFill>
                <a:latin typeface="Cerebri"/>
              </a:rPr>
              <a:t>Harshit Kujur</a:t>
            </a:r>
          </a:p>
        </p:txBody>
      </p:sp>
      <p:sp>
        <p:nvSpPr>
          <p:cNvPr id="9" name="TextBox 9"/>
          <p:cNvSpPr txBox="1"/>
          <p:nvPr/>
        </p:nvSpPr>
        <p:spPr>
          <a:xfrm>
            <a:off x="2200474" y="6312952"/>
            <a:ext cx="5259271" cy="617418"/>
          </a:xfrm>
          <a:prstGeom prst="rect">
            <a:avLst/>
          </a:prstGeom>
        </p:spPr>
        <p:txBody>
          <a:bodyPr lIns="0" tIns="0" rIns="0" bIns="0" rtlCol="0" anchor="t">
            <a:spAutoFit/>
          </a:bodyPr>
          <a:lstStyle/>
          <a:p>
            <a:pPr algn="ctr">
              <a:lnSpc>
                <a:spcPts val="5166"/>
              </a:lnSpc>
            </a:pPr>
            <a:r>
              <a:rPr lang="en-US" sz="3690">
                <a:solidFill>
                  <a:srgbClr val="000000"/>
                </a:solidFill>
                <a:latin typeface="Cerebri"/>
              </a:rPr>
              <a:t>Chittepu  Manaswini  </a:t>
            </a:r>
          </a:p>
        </p:txBody>
      </p:sp>
      <p:sp>
        <p:nvSpPr>
          <p:cNvPr id="10" name="TextBox 10"/>
          <p:cNvSpPr txBox="1"/>
          <p:nvPr/>
        </p:nvSpPr>
        <p:spPr>
          <a:xfrm>
            <a:off x="2513215" y="7250675"/>
            <a:ext cx="1537353" cy="631135"/>
          </a:xfrm>
          <a:prstGeom prst="rect">
            <a:avLst/>
          </a:prstGeom>
        </p:spPr>
        <p:txBody>
          <a:bodyPr wrap="square" lIns="0" tIns="0" rIns="0" bIns="0" rtlCol="0" anchor="t">
            <a:spAutoFit/>
          </a:bodyPr>
          <a:lstStyle/>
          <a:p>
            <a:pPr algn="ctr">
              <a:lnSpc>
                <a:spcPts val="5166"/>
              </a:lnSpc>
            </a:pPr>
            <a:r>
              <a:rPr lang="en-US" sz="3690" dirty="0">
                <a:solidFill>
                  <a:srgbClr val="000000"/>
                </a:solidFill>
                <a:latin typeface="Cerebri"/>
              </a:rPr>
              <a:t>Nisha</a:t>
            </a:r>
          </a:p>
        </p:txBody>
      </p:sp>
      <p:sp>
        <p:nvSpPr>
          <p:cNvPr id="11" name="TextBox 11"/>
          <p:cNvSpPr txBox="1"/>
          <p:nvPr/>
        </p:nvSpPr>
        <p:spPr>
          <a:xfrm>
            <a:off x="2513215" y="8043938"/>
            <a:ext cx="2756416" cy="631135"/>
          </a:xfrm>
          <a:prstGeom prst="rect">
            <a:avLst/>
          </a:prstGeom>
        </p:spPr>
        <p:txBody>
          <a:bodyPr wrap="square" lIns="0" tIns="0" rIns="0" bIns="0" rtlCol="0" anchor="t">
            <a:spAutoFit/>
          </a:bodyPr>
          <a:lstStyle/>
          <a:p>
            <a:pPr algn="ctr">
              <a:lnSpc>
                <a:spcPts val="5166"/>
              </a:lnSpc>
            </a:pPr>
            <a:r>
              <a:rPr lang="en-US" sz="3690" dirty="0">
                <a:solidFill>
                  <a:srgbClr val="000000"/>
                </a:solidFill>
                <a:latin typeface="Cerebri"/>
              </a:rPr>
              <a:t>R Geeta Sri</a:t>
            </a:r>
          </a:p>
        </p:txBody>
      </p:sp>
      <p:sp>
        <p:nvSpPr>
          <p:cNvPr id="12" name="TextBox 12"/>
          <p:cNvSpPr txBox="1"/>
          <p:nvPr/>
        </p:nvSpPr>
        <p:spPr>
          <a:xfrm>
            <a:off x="2427060" y="9033603"/>
            <a:ext cx="4806098" cy="712470"/>
          </a:xfrm>
          <a:prstGeom prst="rect">
            <a:avLst/>
          </a:prstGeom>
        </p:spPr>
        <p:txBody>
          <a:bodyPr wrap="square" lIns="0" tIns="0" rIns="0" bIns="0" rtlCol="0" anchor="t">
            <a:spAutoFit/>
          </a:bodyPr>
          <a:lstStyle/>
          <a:p>
            <a:pPr algn="ctr">
              <a:lnSpc>
                <a:spcPts val="5880"/>
              </a:lnSpc>
              <a:spcBef>
                <a:spcPct val="0"/>
              </a:spcBef>
            </a:pPr>
            <a:r>
              <a:rPr lang="en-US" sz="4200" dirty="0" err="1">
                <a:solidFill>
                  <a:srgbClr val="000000"/>
                </a:solidFill>
                <a:latin typeface="Canva Sans"/>
              </a:rPr>
              <a:t>Aruneswaran</a:t>
            </a:r>
            <a:r>
              <a:rPr lang="en-US" sz="4200" dirty="0">
                <a:solidFill>
                  <a:srgbClr val="000000"/>
                </a:solidFill>
                <a:latin typeface="Canva Sans"/>
              </a:rPr>
              <a:t> A 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6814"/>
            <a:ext cx="18664090" cy="13893173"/>
          </a:xfrm>
          <a:custGeom>
            <a:avLst/>
            <a:gdLst/>
            <a:ahLst/>
            <a:cxnLst/>
            <a:rect l="l" t="t" r="r" b="b"/>
            <a:pathLst>
              <a:path w="18664090" h="13893173">
                <a:moveTo>
                  <a:pt x="0" y="0"/>
                </a:moveTo>
                <a:lnTo>
                  <a:pt x="18664090" y="0"/>
                </a:lnTo>
                <a:lnTo>
                  <a:pt x="18664090" y="13893173"/>
                </a:lnTo>
                <a:lnTo>
                  <a:pt x="0" y="13893173"/>
                </a:lnTo>
                <a:lnTo>
                  <a:pt x="0" y="0"/>
                </a:lnTo>
                <a:close/>
              </a:path>
            </a:pathLst>
          </a:custGeom>
          <a:blipFill>
            <a:blip r:embed="rId2">
              <a:alphaModFix amt="9999"/>
            </a:blip>
            <a:stretch>
              <a:fillRect l="-17132" r="-14121"/>
            </a:stretch>
          </a:blipFill>
        </p:spPr>
        <p:txBody>
          <a:bodyPr/>
          <a:lstStyle/>
          <a:p>
            <a:endParaRPr lang="en-IN"/>
          </a:p>
        </p:txBody>
      </p:sp>
      <p:sp>
        <p:nvSpPr>
          <p:cNvPr id="3" name="Freeform 3"/>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940316" y="1853441"/>
            <a:ext cx="8889483" cy="1070742"/>
          </a:xfrm>
          <a:prstGeom prst="rect">
            <a:avLst/>
          </a:prstGeom>
        </p:spPr>
        <p:txBody>
          <a:bodyPr wrap="square" lIns="0" tIns="0" rIns="0" bIns="0" rtlCol="0" anchor="t">
            <a:spAutoFit/>
          </a:bodyPr>
          <a:lstStyle/>
          <a:p>
            <a:pPr algn="ctr">
              <a:lnSpc>
                <a:spcPts val="9107"/>
              </a:lnSpc>
              <a:spcBef>
                <a:spcPct val="0"/>
              </a:spcBef>
            </a:pPr>
            <a:r>
              <a:rPr lang="en-US" sz="6505" dirty="0">
                <a:solidFill>
                  <a:srgbClr val="000000"/>
                </a:solidFill>
                <a:latin typeface="Times New Roman Bold"/>
              </a:rPr>
              <a:t>What is Superhero U ?</a:t>
            </a:r>
          </a:p>
        </p:txBody>
      </p:sp>
      <p:sp>
        <p:nvSpPr>
          <p:cNvPr id="5" name="TextBox 5"/>
          <p:cNvSpPr txBox="1"/>
          <p:nvPr/>
        </p:nvSpPr>
        <p:spPr>
          <a:xfrm>
            <a:off x="940317" y="4397751"/>
            <a:ext cx="16230600" cy="2854934"/>
          </a:xfrm>
          <a:prstGeom prst="rect">
            <a:avLst/>
          </a:prstGeom>
        </p:spPr>
        <p:txBody>
          <a:bodyPr lIns="0" tIns="0" rIns="0" bIns="0" rtlCol="0" anchor="t">
            <a:spAutoFit/>
          </a:bodyPr>
          <a:lstStyle/>
          <a:p>
            <a:pPr>
              <a:lnSpc>
                <a:spcPts val="5695"/>
              </a:lnSpc>
            </a:pPr>
            <a:r>
              <a:rPr lang="en-US" sz="4068">
                <a:solidFill>
                  <a:srgbClr val="000000"/>
                </a:solidFill>
                <a:latin typeface="Canva Sans"/>
              </a:rPr>
              <a:t>GlobalShala ran a promotional campaign for the event called                 Superhero U on Facebook. The Promoting Group at GlobalShala has information from Facebook on the advertisement campaign they ran for the Superhero U occasion.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9999"/>
            </a:blip>
            <a:stretch>
              <a:fillRect t="-9151" b="-9151"/>
            </a:stretch>
          </a:blipFill>
        </p:spPr>
        <p:txBody>
          <a:bodyPr/>
          <a:lstStyle/>
          <a:p>
            <a:endParaRPr lang="en-IN"/>
          </a:p>
        </p:txBody>
      </p:sp>
      <p:sp>
        <p:nvSpPr>
          <p:cNvPr id="3" name="Freeform 3"/>
          <p:cNvSpPr/>
          <p:nvPr/>
        </p:nvSpPr>
        <p:spPr>
          <a:xfrm>
            <a:off x="14137221" y="4250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548364" y="762000"/>
            <a:ext cx="11786636" cy="1083053"/>
          </a:xfrm>
          <a:prstGeom prst="rect">
            <a:avLst/>
          </a:prstGeom>
        </p:spPr>
        <p:txBody>
          <a:bodyPr wrap="square" lIns="0" tIns="0" rIns="0" bIns="0" rtlCol="0" anchor="t">
            <a:spAutoFit/>
          </a:bodyPr>
          <a:lstStyle/>
          <a:p>
            <a:pPr algn="ctr">
              <a:lnSpc>
                <a:spcPts val="9229"/>
              </a:lnSpc>
              <a:spcBef>
                <a:spcPct val="0"/>
              </a:spcBef>
            </a:pPr>
            <a:r>
              <a:rPr lang="en-US" sz="6592" dirty="0">
                <a:solidFill>
                  <a:srgbClr val="000000"/>
                </a:solidFill>
                <a:latin typeface="Times New Roman Bold"/>
              </a:rPr>
              <a:t>Superhero U is all about...4Is !!!</a:t>
            </a:r>
          </a:p>
        </p:txBody>
      </p:sp>
      <p:sp>
        <p:nvSpPr>
          <p:cNvPr id="5" name="TextBox 5"/>
          <p:cNvSpPr txBox="1"/>
          <p:nvPr/>
        </p:nvSpPr>
        <p:spPr>
          <a:xfrm>
            <a:off x="1028700" y="3583039"/>
            <a:ext cx="6277559" cy="4835103"/>
          </a:xfrm>
          <a:prstGeom prst="rect">
            <a:avLst/>
          </a:prstGeom>
        </p:spPr>
        <p:txBody>
          <a:bodyPr lIns="0" tIns="0" rIns="0" bIns="0" rtlCol="0" anchor="t">
            <a:spAutoFit/>
          </a:bodyPr>
          <a:lstStyle/>
          <a:p>
            <a:pPr marL="1487903" lvl="1" indent="-743951">
              <a:lnSpc>
                <a:spcPts val="9648"/>
              </a:lnSpc>
              <a:buFont typeface="Arial"/>
              <a:buChar char="•"/>
            </a:pPr>
            <a:r>
              <a:rPr lang="en-US" sz="6891">
                <a:solidFill>
                  <a:srgbClr val="000000"/>
                </a:solidFill>
                <a:latin typeface="Canva Sans Bold"/>
              </a:rPr>
              <a:t>Imagine</a:t>
            </a:r>
          </a:p>
          <a:p>
            <a:pPr marL="1487903" lvl="1" indent="-743951">
              <a:lnSpc>
                <a:spcPts val="9648"/>
              </a:lnSpc>
              <a:buFont typeface="Arial"/>
              <a:buChar char="•"/>
            </a:pPr>
            <a:r>
              <a:rPr lang="en-US" sz="6891">
                <a:solidFill>
                  <a:srgbClr val="000000"/>
                </a:solidFill>
                <a:latin typeface="Canva Sans Bold"/>
              </a:rPr>
              <a:t>Illustrate</a:t>
            </a:r>
          </a:p>
          <a:p>
            <a:pPr marL="1487903" lvl="1" indent="-743951">
              <a:lnSpc>
                <a:spcPts val="9648"/>
              </a:lnSpc>
              <a:buFont typeface="Arial"/>
              <a:buChar char="•"/>
            </a:pPr>
            <a:r>
              <a:rPr lang="en-US" sz="6891">
                <a:solidFill>
                  <a:srgbClr val="000000"/>
                </a:solidFill>
                <a:latin typeface="Canva Sans Bold"/>
              </a:rPr>
              <a:t>Innovate</a:t>
            </a:r>
          </a:p>
          <a:p>
            <a:pPr marL="1487903" lvl="1" indent="-743951">
              <a:lnSpc>
                <a:spcPts val="9648"/>
              </a:lnSpc>
              <a:buFont typeface="Arial"/>
              <a:buChar char="•"/>
            </a:pPr>
            <a:r>
              <a:rPr lang="en-US" sz="6891">
                <a:solidFill>
                  <a:srgbClr val="000000"/>
                </a:solidFill>
                <a:latin typeface="Canva Sans Bold"/>
              </a:rPr>
              <a:t>Inspire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2"/>
            <a:stretch>
              <a:fillRect/>
            </a:stretch>
          </a:blipFill>
        </p:spPr>
        <p:txBody>
          <a:bodyPr/>
          <a:lstStyle/>
          <a:p>
            <a:endParaRPr lang="en-IN"/>
          </a:p>
        </p:txBody>
      </p:sp>
      <p:sp>
        <p:nvSpPr>
          <p:cNvPr id="3" name="Freeform 3"/>
          <p:cNvSpPr/>
          <p:nvPr/>
        </p:nvSpPr>
        <p:spPr>
          <a:xfrm>
            <a:off x="0" y="0"/>
            <a:ext cx="18664942" cy="11014012"/>
          </a:xfrm>
          <a:custGeom>
            <a:avLst/>
            <a:gdLst/>
            <a:ahLst/>
            <a:cxnLst/>
            <a:rect l="l" t="t" r="r" b="b"/>
            <a:pathLst>
              <a:path w="18664942" h="11014012">
                <a:moveTo>
                  <a:pt x="0" y="0"/>
                </a:moveTo>
                <a:lnTo>
                  <a:pt x="18664942" y="0"/>
                </a:lnTo>
                <a:lnTo>
                  <a:pt x="18664942" y="11014012"/>
                </a:lnTo>
                <a:lnTo>
                  <a:pt x="0" y="11014012"/>
                </a:lnTo>
                <a:lnTo>
                  <a:pt x="0" y="0"/>
                </a:lnTo>
                <a:close/>
              </a:path>
            </a:pathLst>
          </a:custGeom>
          <a:blipFill>
            <a:blip r:embed="rId3">
              <a:alphaModFix amt="21999"/>
            </a:blip>
            <a:stretch>
              <a:fillRect l="-173" t="-1902" b="-11270"/>
            </a:stretch>
          </a:blipFill>
        </p:spPr>
        <p:txBody>
          <a:bodyPr/>
          <a:lstStyle/>
          <a:p>
            <a:endParaRPr lang="en-IN"/>
          </a:p>
        </p:txBody>
      </p:sp>
      <p:sp>
        <p:nvSpPr>
          <p:cNvPr id="4" name="TextBox 4"/>
          <p:cNvSpPr txBox="1"/>
          <p:nvPr/>
        </p:nvSpPr>
        <p:spPr>
          <a:xfrm>
            <a:off x="1288473" y="1427856"/>
            <a:ext cx="15378545" cy="6275581"/>
          </a:xfrm>
          <a:prstGeom prst="rect">
            <a:avLst/>
          </a:prstGeom>
        </p:spPr>
        <p:txBody>
          <a:bodyPr lIns="0" tIns="0" rIns="0" bIns="0" rtlCol="0" anchor="t">
            <a:spAutoFit/>
          </a:bodyPr>
          <a:lstStyle/>
          <a:p>
            <a:pPr>
              <a:lnSpc>
                <a:spcPts val="9155"/>
              </a:lnSpc>
            </a:pPr>
            <a:r>
              <a:rPr lang="en-US" sz="6539">
                <a:solidFill>
                  <a:srgbClr val="000000"/>
                </a:solidFill>
                <a:latin typeface="Canva Sans Bold"/>
              </a:rPr>
              <a:t>What is a Facebook Ad?</a:t>
            </a:r>
          </a:p>
          <a:p>
            <a:pPr>
              <a:lnSpc>
                <a:spcPts val="6635"/>
              </a:lnSpc>
            </a:pPr>
            <a:endParaRPr lang="en-US" sz="6539">
              <a:solidFill>
                <a:srgbClr val="000000"/>
              </a:solidFill>
              <a:latin typeface="Canva Sans Bold"/>
            </a:endParaRPr>
          </a:p>
          <a:p>
            <a:pPr>
              <a:lnSpc>
                <a:spcPts val="5698"/>
              </a:lnSpc>
              <a:spcBef>
                <a:spcPct val="0"/>
              </a:spcBef>
            </a:pPr>
            <a:r>
              <a:rPr lang="en-US" sz="4070">
                <a:solidFill>
                  <a:srgbClr val="000000"/>
                </a:solidFill>
                <a:latin typeface="Canva Sans"/>
              </a:rPr>
              <a:t>Facebook is a social networking platform that allows users to connect and share text, photos, and videos. Individuals and businesses can create an account and set up a profile page for free. However, Facebook contains ads to help pay for its services. This allows companies like GlobalShala to pay for Facebook advertising campaigns.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99870"/>
            <a:ext cx="16230600" cy="7934959"/>
          </a:xfrm>
          <a:prstGeom prst="rect">
            <a:avLst/>
          </a:prstGeom>
        </p:spPr>
        <p:txBody>
          <a:bodyPr lIns="0" tIns="0" rIns="0" bIns="0" rtlCol="0" anchor="t">
            <a:spAutoFit/>
          </a:bodyPr>
          <a:lstStyle/>
          <a:p>
            <a:pPr>
              <a:lnSpc>
                <a:spcPts val="5740"/>
              </a:lnSpc>
              <a:spcBef>
                <a:spcPct val="0"/>
              </a:spcBef>
            </a:pPr>
            <a:r>
              <a:rPr lang="en-US" sz="4100">
                <a:solidFill>
                  <a:srgbClr val="000000"/>
                </a:solidFill>
                <a:latin typeface="Canva Sans"/>
              </a:rPr>
              <a:t>The ad type used by GlobalShala is a simple image ad, also known as a "link click" ad.</a:t>
            </a:r>
          </a:p>
          <a:p>
            <a:pPr>
              <a:lnSpc>
                <a:spcPts val="5740"/>
              </a:lnSpc>
              <a:spcBef>
                <a:spcPct val="0"/>
              </a:spcBef>
            </a:pPr>
            <a:endParaRPr lang="en-US" sz="4100">
              <a:solidFill>
                <a:srgbClr val="000000"/>
              </a:solidFill>
              <a:latin typeface="Canva Sans"/>
            </a:endParaRPr>
          </a:p>
          <a:p>
            <a:pPr>
              <a:lnSpc>
                <a:spcPts val="5740"/>
              </a:lnSpc>
              <a:spcBef>
                <a:spcPct val="0"/>
              </a:spcBef>
            </a:pPr>
            <a:r>
              <a:rPr lang="en-US" sz="4100">
                <a:solidFill>
                  <a:srgbClr val="000000"/>
                </a:solidFill>
                <a:latin typeface="Canva Sans Bold"/>
              </a:rPr>
              <a:t>These advertisements consist of several parts:</a:t>
            </a:r>
          </a:p>
          <a:p>
            <a:pPr marL="885195" lvl="1" indent="-442598">
              <a:lnSpc>
                <a:spcPts val="5740"/>
              </a:lnSpc>
              <a:buFont typeface="Arial"/>
              <a:buChar char="•"/>
            </a:pPr>
            <a:r>
              <a:rPr lang="en-US" sz="4100">
                <a:solidFill>
                  <a:srgbClr val="000000"/>
                </a:solidFill>
                <a:latin typeface="Canva Sans"/>
              </a:rPr>
              <a:t>A profile picture and profile name pointing to the GlobalShala profile page. </a:t>
            </a:r>
          </a:p>
          <a:p>
            <a:pPr marL="885195" lvl="1" indent="-442598">
              <a:lnSpc>
                <a:spcPts val="5740"/>
              </a:lnSpc>
              <a:buFont typeface="Arial"/>
              <a:buChar char="•"/>
            </a:pPr>
            <a:r>
              <a:rPr lang="en-US" sz="4100">
                <a:solidFill>
                  <a:srgbClr val="000000"/>
                </a:solidFill>
                <a:latin typeface="Canva Sans"/>
              </a:rPr>
              <a:t> Some descriptive text. </a:t>
            </a:r>
          </a:p>
          <a:p>
            <a:pPr marL="885195" lvl="1" indent="-442598">
              <a:lnSpc>
                <a:spcPts val="5740"/>
              </a:lnSpc>
              <a:buFont typeface="Arial"/>
              <a:buChar char="•"/>
            </a:pPr>
            <a:r>
              <a:rPr lang="en-US" sz="4100">
                <a:solidFill>
                  <a:srgbClr val="000000"/>
                </a:solidFill>
                <a:latin typeface="Canva Sans"/>
              </a:rPr>
              <a:t> Buttons to like, comment, and share the ad.</a:t>
            </a:r>
          </a:p>
          <a:p>
            <a:pPr>
              <a:lnSpc>
                <a:spcPts val="5740"/>
              </a:lnSpc>
            </a:pPr>
            <a:r>
              <a:rPr lang="en-US" sz="4100">
                <a:solidFill>
                  <a:srgbClr val="000000"/>
                </a:solidFill>
                <a:latin typeface="Canva Sans"/>
              </a:rPr>
              <a:t> </a:t>
            </a:r>
          </a:p>
          <a:p>
            <a:pPr>
              <a:lnSpc>
                <a:spcPts val="5740"/>
              </a:lnSpc>
              <a:spcBef>
                <a:spcPct val="0"/>
              </a:spcBef>
            </a:pPr>
            <a:r>
              <a:rPr lang="en-US" sz="4100">
                <a:solidFill>
                  <a:srgbClr val="000000"/>
                </a:solidFill>
                <a:latin typeface="Canva Sans"/>
              </a:rPr>
              <a:t> GlobalShala ran ads aimed at her two different audiences: 'interns' and 'educators and principals'.</a:t>
            </a:r>
          </a:p>
        </p:txBody>
      </p:sp>
      <p:sp>
        <p:nvSpPr>
          <p:cNvPr id="3" name="Freeform 3"/>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2"/>
            <a:stretch>
              <a:fillRect/>
            </a:stretch>
          </a:blipFill>
        </p:spPr>
        <p:txBody>
          <a:bodyPr/>
          <a:lstStyle/>
          <a:p>
            <a:endParaRPr lang="en-IN"/>
          </a:p>
        </p:txBody>
      </p:sp>
      <p:sp>
        <p:nvSpPr>
          <p:cNvPr id="4" name="Freeform 4"/>
          <p:cNvSpPr/>
          <p:nvPr/>
        </p:nvSpPr>
        <p:spPr>
          <a:xfrm>
            <a:off x="-759233" y="0"/>
            <a:ext cx="19047233" cy="10553700"/>
          </a:xfrm>
          <a:custGeom>
            <a:avLst/>
            <a:gdLst/>
            <a:ahLst/>
            <a:cxnLst/>
            <a:rect l="l" t="t" r="r" b="b"/>
            <a:pathLst>
              <a:path w="19047233" h="10553700">
                <a:moveTo>
                  <a:pt x="0" y="0"/>
                </a:moveTo>
                <a:lnTo>
                  <a:pt x="19047233" y="0"/>
                </a:lnTo>
                <a:lnTo>
                  <a:pt x="19047233" y="10553700"/>
                </a:lnTo>
                <a:lnTo>
                  <a:pt x="0" y="10553700"/>
                </a:lnTo>
                <a:lnTo>
                  <a:pt x="0" y="0"/>
                </a:lnTo>
                <a:close/>
              </a:path>
            </a:pathLst>
          </a:custGeom>
          <a:blipFill>
            <a:blip r:embed="rId3">
              <a:alphaModFix amt="15000"/>
            </a:blip>
            <a:stretch>
              <a:fillRect t="-10159" b="-10159"/>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80690"/>
            <a:ext cx="16058025" cy="6777610"/>
          </a:xfrm>
          <a:prstGeom prst="rect">
            <a:avLst/>
          </a:prstGeom>
        </p:spPr>
        <p:txBody>
          <a:bodyPr lIns="0" tIns="0" rIns="0" bIns="0" rtlCol="0" anchor="t">
            <a:spAutoFit/>
          </a:bodyPr>
          <a:lstStyle/>
          <a:p>
            <a:pPr>
              <a:lnSpc>
                <a:spcPts val="5265"/>
              </a:lnSpc>
            </a:pPr>
            <a:r>
              <a:rPr lang="en-US" sz="6500">
                <a:solidFill>
                  <a:srgbClr val="000000"/>
                </a:solidFill>
                <a:latin typeface="Canva Sans Bold"/>
              </a:rPr>
              <a:t>KPIs in the dataset</a:t>
            </a:r>
          </a:p>
          <a:p>
            <a:pPr>
              <a:lnSpc>
                <a:spcPts val="3726"/>
              </a:lnSpc>
            </a:pPr>
            <a:endParaRPr lang="en-US" sz="6500">
              <a:solidFill>
                <a:srgbClr val="000000"/>
              </a:solidFill>
              <a:latin typeface="Canva Sans Bold"/>
            </a:endParaRPr>
          </a:p>
          <a:p>
            <a:pPr>
              <a:lnSpc>
                <a:spcPts val="3726"/>
              </a:lnSpc>
            </a:pPr>
            <a:endParaRPr lang="en-US" sz="6500">
              <a:solidFill>
                <a:srgbClr val="000000"/>
              </a:solidFill>
              <a:latin typeface="Canva Sans Bold"/>
            </a:endParaRPr>
          </a:p>
          <a:p>
            <a:pPr marL="885195" lvl="1" indent="-442598">
              <a:lnSpc>
                <a:spcPts val="3321"/>
              </a:lnSpc>
              <a:buFont typeface="Arial"/>
              <a:buChar char="•"/>
            </a:pPr>
            <a:r>
              <a:rPr lang="en-US" sz="4100">
                <a:solidFill>
                  <a:srgbClr val="000000"/>
                </a:solidFill>
                <a:latin typeface="Canva Sans"/>
              </a:rPr>
              <a:t>Analysis of Campaign Cost.</a:t>
            </a:r>
          </a:p>
          <a:p>
            <a:pPr>
              <a:lnSpc>
                <a:spcPts val="3321"/>
              </a:lnSpc>
            </a:pPr>
            <a:endParaRPr lang="en-US" sz="4100">
              <a:solidFill>
                <a:srgbClr val="000000"/>
              </a:solidFill>
              <a:latin typeface="Canva Sans"/>
            </a:endParaRPr>
          </a:p>
          <a:p>
            <a:pPr marL="885195" lvl="1" indent="-442598">
              <a:lnSpc>
                <a:spcPts val="3321"/>
              </a:lnSpc>
              <a:buFont typeface="Arial"/>
              <a:buChar char="•"/>
            </a:pPr>
            <a:r>
              <a:rPr lang="en-US" sz="4100">
                <a:solidFill>
                  <a:srgbClr val="000000"/>
                </a:solidFill>
                <a:latin typeface="Canva Sans"/>
              </a:rPr>
              <a:t>Analysis of Reach of the each Campaign.</a:t>
            </a:r>
          </a:p>
          <a:p>
            <a:pPr>
              <a:lnSpc>
                <a:spcPts val="3321"/>
              </a:lnSpc>
            </a:pPr>
            <a:endParaRPr lang="en-US" sz="4100">
              <a:solidFill>
                <a:srgbClr val="000000"/>
              </a:solidFill>
              <a:latin typeface="Canva Sans"/>
            </a:endParaRPr>
          </a:p>
          <a:p>
            <a:pPr marL="885195" lvl="1" indent="-442598">
              <a:lnSpc>
                <a:spcPts val="3321"/>
              </a:lnSpc>
              <a:buFont typeface="Arial"/>
              <a:buChar char="•"/>
            </a:pPr>
            <a:r>
              <a:rPr lang="en-US" sz="4100">
                <a:solidFill>
                  <a:srgbClr val="000000"/>
                </a:solidFill>
                <a:latin typeface="Canva Sans"/>
              </a:rPr>
              <a:t>Analysis of Reach and Impressions by Campaign.</a:t>
            </a:r>
          </a:p>
          <a:p>
            <a:pPr>
              <a:lnSpc>
                <a:spcPts val="3321"/>
              </a:lnSpc>
            </a:pPr>
            <a:endParaRPr lang="en-US" sz="4100">
              <a:solidFill>
                <a:srgbClr val="000000"/>
              </a:solidFill>
              <a:latin typeface="Canva Sans"/>
            </a:endParaRPr>
          </a:p>
          <a:p>
            <a:pPr marL="885195" lvl="1" indent="-442598">
              <a:lnSpc>
                <a:spcPts val="3321"/>
              </a:lnSpc>
              <a:buFont typeface="Arial"/>
              <a:buChar char="•"/>
            </a:pPr>
            <a:r>
              <a:rPr lang="en-US" sz="4100">
                <a:solidFill>
                  <a:srgbClr val="000000"/>
                </a:solidFill>
                <a:latin typeface="Canva Sans"/>
              </a:rPr>
              <a:t>Analysis of Individual Campaigns reaches every age group.</a:t>
            </a:r>
          </a:p>
          <a:p>
            <a:pPr>
              <a:lnSpc>
                <a:spcPts val="3321"/>
              </a:lnSpc>
            </a:pPr>
            <a:endParaRPr lang="en-US" sz="4100">
              <a:solidFill>
                <a:srgbClr val="000000"/>
              </a:solidFill>
              <a:latin typeface="Canva Sans"/>
            </a:endParaRPr>
          </a:p>
          <a:p>
            <a:pPr marL="885195" lvl="1" indent="-442598">
              <a:lnSpc>
                <a:spcPts val="4387"/>
              </a:lnSpc>
              <a:buFont typeface="Arial"/>
              <a:buChar char="•"/>
            </a:pPr>
            <a:r>
              <a:rPr lang="en-US" sz="4100">
                <a:solidFill>
                  <a:srgbClr val="000000"/>
                </a:solidFill>
                <a:latin typeface="Canva Sans"/>
              </a:rPr>
              <a:t>Analysis of Amount spent for every campaign.</a:t>
            </a:r>
          </a:p>
          <a:p>
            <a:pPr>
              <a:lnSpc>
                <a:spcPts val="3321"/>
              </a:lnSpc>
            </a:pPr>
            <a:endParaRPr lang="en-US" sz="4100">
              <a:solidFill>
                <a:srgbClr val="000000"/>
              </a:solidFill>
              <a:latin typeface="Canva Sans"/>
            </a:endParaRPr>
          </a:p>
          <a:p>
            <a:pPr marL="885195" lvl="1" indent="-442598">
              <a:lnSpc>
                <a:spcPts val="3321"/>
              </a:lnSpc>
              <a:buFont typeface="Arial"/>
              <a:buChar char="•"/>
            </a:pPr>
            <a:r>
              <a:rPr lang="en-US" sz="4100">
                <a:solidFill>
                  <a:srgbClr val="000000"/>
                </a:solidFill>
                <a:latin typeface="Canva Sans"/>
              </a:rPr>
              <a:t>Analysis of the Sum of ULC &amp; CPR by Campaign </a:t>
            </a:r>
          </a:p>
          <a:p>
            <a:pPr>
              <a:lnSpc>
                <a:spcPts val="3321"/>
              </a:lnSpc>
            </a:pPr>
            <a:endParaRPr lang="en-US" sz="4100">
              <a:solidFill>
                <a:srgbClr val="000000"/>
              </a:solidFill>
              <a:latin typeface="Canva Sans"/>
            </a:endParaRPr>
          </a:p>
        </p:txBody>
      </p:sp>
      <p:sp>
        <p:nvSpPr>
          <p:cNvPr id="3" name="Freeform 3"/>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3"/>
            <a:stretch>
              <a:fillRect/>
            </a:stretch>
          </a:blipFill>
        </p:spPr>
        <p:txBody>
          <a:bodyPr/>
          <a:lstStyle/>
          <a:p>
            <a:endParaRPr lang="en-IN"/>
          </a:p>
        </p:txBody>
      </p:sp>
      <p:sp>
        <p:nvSpPr>
          <p:cNvPr id="4" name="Freeform 4"/>
          <p:cNvSpPr/>
          <p:nvPr/>
        </p:nvSpPr>
        <p:spPr>
          <a:xfrm>
            <a:off x="0" y="-1509202"/>
            <a:ext cx="18288000" cy="14530647"/>
          </a:xfrm>
          <a:custGeom>
            <a:avLst/>
            <a:gdLst/>
            <a:ahLst/>
            <a:cxnLst/>
            <a:rect l="l" t="t" r="r" b="b"/>
            <a:pathLst>
              <a:path w="18288000" h="14530647">
                <a:moveTo>
                  <a:pt x="0" y="0"/>
                </a:moveTo>
                <a:lnTo>
                  <a:pt x="18288000" y="0"/>
                </a:lnTo>
                <a:lnTo>
                  <a:pt x="18288000" y="14530647"/>
                </a:lnTo>
                <a:lnTo>
                  <a:pt x="0" y="14530647"/>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686182" y="2650637"/>
            <a:ext cx="7613826" cy="6235240"/>
          </a:xfrm>
          <a:custGeom>
            <a:avLst/>
            <a:gdLst/>
            <a:ahLst/>
            <a:cxnLst/>
            <a:rect l="l" t="t" r="r" b="b"/>
            <a:pathLst>
              <a:path w="7613826" h="6235240">
                <a:moveTo>
                  <a:pt x="0" y="0"/>
                </a:moveTo>
                <a:lnTo>
                  <a:pt x="7613826" y="0"/>
                </a:lnTo>
                <a:lnTo>
                  <a:pt x="7613826" y="6235240"/>
                </a:lnTo>
                <a:lnTo>
                  <a:pt x="0" y="6235240"/>
                </a:lnTo>
                <a:lnTo>
                  <a:pt x="0" y="0"/>
                </a:lnTo>
                <a:close/>
              </a:path>
            </a:pathLst>
          </a:custGeom>
          <a:blipFill>
            <a:blip r:embed="rId3"/>
            <a:stretch>
              <a:fillRect l="-971" t="-592" r="-971"/>
            </a:stretch>
          </a:blipFill>
        </p:spPr>
        <p:txBody>
          <a:bodyPr/>
          <a:lstStyle/>
          <a:p>
            <a:endParaRPr lang="en-IN"/>
          </a:p>
        </p:txBody>
      </p:sp>
      <p:sp>
        <p:nvSpPr>
          <p:cNvPr id="4" name="Freeform 4"/>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191071" y="933450"/>
            <a:ext cx="8205431" cy="854076"/>
          </a:xfrm>
          <a:prstGeom prst="rect">
            <a:avLst/>
          </a:prstGeom>
        </p:spPr>
        <p:txBody>
          <a:bodyPr lIns="0" tIns="0" rIns="0" bIns="0" rtlCol="0" anchor="t">
            <a:spAutoFit/>
          </a:bodyPr>
          <a:lstStyle/>
          <a:p>
            <a:pPr algn="ctr">
              <a:lnSpc>
                <a:spcPts val="6999"/>
              </a:lnSpc>
            </a:pPr>
            <a:r>
              <a:rPr lang="en-US" sz="4999">
                <a:solidFill>
                  <a:srgbClr val="000000"/>
                </a:solidFill>
                <a:latin typeface="Canva Sans Bold"/>
              </a:rPr>
              <a:t>Analysis of Campaign Cost</a:t>
            </a:r>
          </a:p>
        </p:txBody>
      </p:sp>
      <p:sp>
        <p:nvSpPr>
          <p:cNvPr id="6" name="TextBox 6"/>
          <p:cNvSpPr txBox="1"/>
          <p:nvPr/>
        </p:nvSpPr>
        <p:spPr>
          <a:xfrm>
            <a:off x="8629616" y="3452826"/>
            <a:ext cx="8629684" cy="4573713"/>
          </a:xfrm>
          <a:prstGeom prst="rect">
            <a:avLst/>
          </a:prstGeom>
        </p:spPr>
        <p:txBody>
          <a:bodyPr lIns="0" tIns="0" rIns="0" bIns="0" rtlCol="0" anchor="t">
            <a:spAutoFit/>
          </a:bodyPr>
          <a:lstStyle/>
          <a:p>
            <a:pPr marL="625933" lvl="1" indent="-312966" algn="just">
              <a:lnSpc>
                <a:spcPts val="4058"/>
              </a:lnSpc>
              <a:buFont typeface="Arial"/>
              <a:buChar char="•"/>
            </a:pPr>
            <a:r>
              <a:rPr lang="en-US" sz="2899">
                <a:solidFill>
                  <a:srgbClr val="000000"/>
                </a:solidFill>
                <a:latin typeface="Canva Sans Bold"/>
              </a:rPr>
              <a:t>Campaign 1 had the highest spending at 2,333.33 INR, 178.51% more than Campaign 5's 837.78 INR.</a:t>
            </a:r>
          </a:p>
          <a:p>
            <a:pPr algn="just">
              <a:lnSpc>
                <a:spcPts val="4058"/>
              </a:lnSpc>
            </a:pPr>
            <a:endParaRPr lang="en-US" sz="2899">
              <a:solidFill>
                <a:srgbClr val="000000"/>
              </a:solidFill>
              <a:latin typeface="Canva Sans Bold"/>
            </a:endParaRPr>
          </a:p>
          <a:p>
            <a:pPr marL="625933" lvl="1" indent="-312966" algn="just">
              <a:lnSpc>
                <a:spcPts val="4058"/>
              </a:lnSpc>
              <a:buFont typeface="Arial"/>
              <a:buChar char="•"/>
            </a:pPr>
            <a:r>
              <a:rPr lang="en-US" sz="2899">
                <a:solidFill>
                  <a:srgbClr val="000000"/>
                </a:solidFill>
                <a:latin typeface="Canva Sans Bold"/>
              </a:rPr>
              <a:t>Campaign 1 contributed 19.30% of the total spending.</a:t>
            </a:r>
          </a:p>
          <a:p>
            <a:pPr algn="just">
              <a:lnSpc>
                <a:spcPts val="4058"/>
              </a:lnSpc>
            </a:pPr>
            <a:endParaRPr lang="en-US" sz="2899">
              <a:solidFill>
                <a:srgbClr val="000000"/>
              </a:solidFill>
              <a:latin typeface="Canva Sans Bold"/>
            </a:endParaRPr>
          </a:p>
          <a:p>
            <a:pPr marL="625933" lvl="1" indent="-312966" algn="just">
              <a:lnSpc>
                <a:spcPts val="4058"/>
              </a:lnSpc>
              <a:buFont typeface="Arial"/>
              <a:buChar char="•"/>
            </a:pPr>
            <a:r>
              <a:rPr lang="en-US" sz="2899">
                <a:solidFill>
                  <a:srgbClr val="000000"/>
                </a:solidFill>
                <a:latin typeface="Canva Sans Bold"/>
              </a:rPr>
              <a:t>Spending across all 11 campaigns ranged from 837.78 to 2,333.33 INR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l="-14231" r="-13369"/>
            </a:stretch>
          </a:blipFill>
        </p:spPr>
        <p:txBody>
          <a:bodyPr/>
          <a:lstStyle/>
          <a:p>
            <a:endParaRPr lang="en-IN"/>
          </a:p>
        </p:txBody>
      </p:sp>
      <p:sp>
        <p:nvSpPr>
          <p:cNvPr id="3" name="Freeform 3"/>
          <p:cNvSpPr/>
          <p:nvPr/>
        </p:nvSpPr>
        <p:spPr>
          <a:xfrm>
            <a:off x="431015" y="1202127"/>
            <a:ext cx="11621912" cy="5714930"/>
          </a:xfrm>
          <a:custGeom>
            <a:avLst/>
            <a:gdLst/>
            <a:ahLst/>
            <a:cxnLst/>
            <a:rect l="l" t="t" r="r" b="b"/>
            <a:pathLst>
              <a:path w="11621912" h="5714930">
                <a:moveTo>
                  <a:pt x="0" y="0"/>
                </a:moveTo>
                <a:lnTo>
                  <a:pt x="11621913" y="0"/>
                </a:lnTo>
                <a:lnTo>
                  <a:pt x="11621913" y="5714930"/>
                </a:lnTo>
                <a:lnTo>
                  <a:pt x="0" y="5714930"/>
                </a:lnTo>
                <a:lnTo>
                  <a:pt x="0" y="0"/>
                </a:lnTo>
                <a:close/>
              </a:path>
            </a:pathLst>
          </a:custGeom>
          <a:blipFill>
            <a:blip r:embed="rId3"/>
            <a:stretch>
              <a:fillRect l="-1164" t="-2767" b="-2285"/>
            </a:stretch>
          </a:blipFill>
        </p:spPr>
        <p:txBody>
          <a:bodyPr/>
          <a:lstStyle/>
          <a:p>
            <a:endParaRPr lang="en-IN"/>
          </a:p>
        </p:txBody>
      </p:sp>
      <p:sp>
        <p:nvSpPr>
          <p:cNvPr id="4" name="Freeform 4"/>
          <p:cNvSpPr/>
          <p:nvPr/>
        </p:nvSpPr>
        <p:spPr>
          <a:xfrm>
            <a:off x="13984821" y="272619"/>
            <a:ext cx="3964948" cy="954770"/>
          </a:xfrm>
          <a:custGeom>
            <a:avLst/>
            <a:gdLst/>
            <a:ahLst/>
            <a:cxnLst/>
            <a:rect l="l" t="t" r="r" b="b"/>
            <a:pathLst>
              <a:path w="3964948" h="954770">
                <a:moveTo>
                  <a:pt x="0" y="0"/>
                </a:moveTo>
                <a:lnTo>
                  <a:pt x="3964947" y="0"/>
                </a:lnTo>
                <a:lnTo>
                  <a:pt x="3964947" y="954770"/>
                </a:lnTo>
                <a:lnTo>
                  <a:pt x="0" y="95477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186894"/>
            <a:ext cx="10145911" cy="795020"/>
          </a:xfrm>
          <a:prstGeom prst="rect">
            <a:avLst/>
          </a:prstGeom>
        </p:spPr>
        <p:txBody>
          <a:bodyPr lIns="0" tIns="0" rIns="0" bIns="0" rtlCol="0" anchor="t">
            <a:spAutoFit/>
          </a:bodyPr>
          <a:lstStyle/>
          <a:p>
            <a:pPr algn="ctr">
              <a:lnSpc>
                <a:spcPts val="6579"/>
              </a:lnSpc>
              <a:spcBef>
                <a:spcPct val="0"/>
              </a:spcBef>
            </a:pPr>
            <a:r>
              <a:rPr lang="en-US" sz="4699">
                <a:solidFill>
                  <a:srgbClr val="000000"/>
                </a:solidFill>
                <a:latin typeface="Canva Sans Bold"/>
              </a:rPr>
              <a:t>Analysis  of Reach By Campaign ID </a:t>
            </a:r>
          </a:p>
        </p:txBody>
      </p:sp>
      <p:sp>
        <p:nvSpPr>
          <p:cNvPr id="6" name="TextBox 6"/>
          <p:cNvSpPr txBox="1"/>
          <p:nvPr/>
        </p:nvSpPr>
        <p:spPr>
          <a:xfrm>
            <a:off x="431015" y="7070595"/>
            <a:ext cx="16612930" cy="3027442"/>
          </a:xfrm>
          <a:prstGeom prst="rect">
            <a:avLst/>
          </a:prstGeom>
        </p:spPr>
        <p:txBody>
          <a:bodyPr lIns="0" tIns="0" rIns="0" bIns="0" rtlCol="0" anchor="t">
            <a:spAutoFit/>
          </a:bodyPr>
          <a:lstStyle/>
          <a:p>
            <a:pPr marL="741479" lvl="1" indent="-370739" algn="just">
              <a:lnSpc>
                <a:spcPts val="4808"/>
              </a:lnSpc>
              <a:buFont typeface="Arial"/>
              <a:buChar char="•"/>
            </a:pPr>
            <a:r>
              <a:rPr lang="en-US" sz="3434">
                <a:solidFill>
                  <a:srgbClr val="000000"/>
                </a:solidFill>
                <a:latin typeface="Canva Sans Bold"/>
              </a:rPr>
              <a:t>Campaign 2 represented 24.62% of the total Sum of Reach.</a:t>
            </a:r>
          </a:p>
          <a:p>
            <a:pPr algn="just">
              <a:lnSpc>
                <a:spcPts val="4808"/>
              </a:lnSpc>
            </a:pPr>
            <a:endParaRPr lang="en-US" sz="3434">
              <a:solidFill>
                <a:srgbClr val="000000"/>
              </a:solidFill>
              <a:latin typeface="Canva Sans Bold"/>
            </a:endParaRPr>
          </a:p>
          <a:p>
            <a:pPr marL="741479" lvl="1" indent="-370739" algn="just">
              <a:lnSpc>
                <a:spcPts val="4808"/>
              </a:lnSpc>
              <a:buFont typeface="Arial"/>
              <a:buChar char="•"/>
            </a:pPr>
            <a:r>
              <a:rPr lang="en-US" sz="3434">
                <a:solidFill>
                  <a:srgbClr val="000000"/>
                </a:solidFill>
                <a:latin typeface="Canva Sans Bold"/>
              </a:rPr>
              <a:t>The greatest difference between Sum of Impressions and Sum of Reach occurred in Campaign 7, with Sum of Impressions being 35,547 higher than Sum of Reach.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1051</Words>
  <Application>Microsoft Office PowerPoint</Application>
  <PresentationFormat>Custom</PresentationFormat>
  <Paragraphs>99</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Cerebri</vt:lpstr>
      <vt:lpstr>Times New Roman Bold</vt:lpstr>
      <vt:lpstr>Calibri</vt:lpstr>
      <vt:lpstr>Arial</vt:lpstr>
      <vt:lpstr>Canva Sans</vt:lpstr>
      <vt:lpstr>Cerebri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Excelerate</dc:title>
  <cp:lastModifiedBy>Bhanu Prakash Reddy Vellala Linga</cp:lastModifiedBy>
  <cp:revision>2</cp:revision>
  <dcterms:created xsi:type="dcterms:W3CDTF">2006-08-16T00:00:00Z</dcterms:created>
  <dcterms:modified xsi:type="dcterms:W3CDTF">2023-08-27T17:21:08Z</dcterms:modified>
  <dc:identifier>DAFsqNEu_Dw</dc:identifier>
</cp:coreProperties>
</file>